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1"/>
    <p:sldMasterId id="2147483859" r:id="rId2"/>
  </p:sldMasterIdLst>
  <p:notesMasterIdLst>
    <p:notesMasterId r:id="rId48"/>
  </p:notesMasterIdLst>
  <p:sldIdLst>
    <p:sldId id="256" r:id="rId3"/>
    <p:sldId id="258" r:id="rId4"/>
    <p:sldId id="260" r:id="rId5"/>
    <p:sldId id="285" r:id="rId6"/>
    <p:sldId id="300" r:id="rId7"/>
    <p:sldId id="267" r:id="rId8"/>
    <p:sldId id="266" r:id="rId9"/>
    <p:sldId id="286" r:id="rId10"/>
    <p:sldId id="287" r:id="rId11"/>
    <p:sldId id="288" r:id="rId12"/>
    <p:sldId id="269" r:id="rId13"/>
    <p:sldId id="276" r:id="rId14"/>
    <p:sldId id="270" r:id="rId15"/>
    <p:sldId id="271" r:id="rId16"/>
    <p:sldId id="272" r:id="rId17"/>
    <p:sldId id="274" r:id="rId18"/>
    <p:sldId id="275" r:id="rId19"/>
    <p:sldId id="277" r:id="rId20"/>
    <p:sldId id="261" r:id="rId21"/>
    <p:sldId id="278" r:id="rId22"/>
    <p:sldId id="280" r:id="rId23"/>
    <p:sldId id="279" r:id="rId24"/>
    <p:sldId id="262" r:id="rId25"/>
    <p:sldId id="281" r:id="rId26"/>
    <p:sldId id="283" r:id="rId27"/>
    <p:sldId id="282" r:id="rId28"/>
    <p:sldId id="321" r:id="rId29"/>
    <p:sldId id="299" r:id="rId30"/>
    <p:sldId id="298" r:id="rId31"/>
    <p:sldId id="301"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39">
          <p15:clr>
            <a:srgbClr val="A4A3A4"/>
          </p15:clr>
        </p15:guide>
        <p15:guide id="2" pos="53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p:restoredTop sz="94595"/>
  </p:normalViewPr>
  <p:slideViewPr>
    <p:cSldViewPr snapToObjects="1" showGuides="1">
      <p:cViewPr varScale="1">
        <p:scale>
          <a:sx n="96" d="100"/>
          <a:sy n="96" d="100"/>
        </p:scale>
        <p:origin x="1832" y="168"/>
      </p:cViewPr>
      <p:guideLst>
        <p:guide orient="horz" pos="2839"/>
        <p:guide pos="5331"/>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3B9964-FF2B-534E-9E44-939E4A5C5718}" type="datetimeFigureOut">
              <a:rPr lang="en-US" smtClean="0"/>
              <a:pPr/>
              <a:t>9/11/18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B01443-9EC5-A245-8F7F-1CA5F70DA953}" type="slidenum">
              <a:rPr lang="en-GB" smtClean="0"/>
              <a:pPr/>
              <a:t>‹nº›</a:t>
            </a:fld>
            <a:endParaRPr lang="en-GB"/>
          </a:p>
        </p:txBody>
      </p:sp>
    </p:spTree>
    <p:extLst>
      <p:ext uri="{BB962C8B-B14F-4D97-AF65-F5344CB8AC3E}">
        <p14:creationId xmlns:p14="http://schemas.microsoft.com/office/powerpoint/2010/main" val="2784025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LEGO - The ‘open’ in open innovation can reveal itself in a number of ways. For example, it can refer to overcoming the “not invented here” syndrome by welcoming external input. </a:t>
            </a:r>
            <a:br>
              <a:rPr lang="en-US" dirty="0"/>
            </a:br>
            <a:br>
              <a:rPr lang="en-US" dirty="0"/>
            </a:br>
            <a:r>
              <a:rPr lang="en-US" dirty="0"/>
              <a:t>Openness is “outside in” when it makes greater use of external brainpower for its innovations. There is also another kind of openness in which a company opens up its ideas and technologies to be used by other companies, even competitors.</a:t>
            </a:r>
            <a:br>
              <a:rPr lang="en-US" dirty="0"/>
            </a:br>
            <a:br>
              <a:rPr lang="en-US" dirty="0"/>
            </a:br>
            <a:r>
              <a:rPr lang="en-US" dirty="0"/>
              <a:t>Lego </a:t>
            </a:r>
            <a:r>
              <a:rPr lang="en-US" dirty="0" err="1"/>
              <a:t>Mindstorms</a:t>
            </a:r>
            <a:r>
              <a:rPr lang="en-US" dirty="0"/>
              <a:t> is a classic example of the “outside in” open innovation model where the company has allowed customers to create designs.</a:t>
            </a:r>
          </a:p>
          <a:p>
            <a:endParaRPr lang="en-US" dirty="0"/>
          </a:p>
          <a:p>
            <a:r>
              <a:rPr lang="en-US" dirty="0"/>
              <a:t>GALP PLUMA – designed</a:t>
            </a:r>
            <a:r>
              <a:rPr lang="en-US" baseline="0" dirty="0"/>
              <a:t> by </a:t>
            </a:r>
            <a:r>
              <a:rPr lang="en-US" baseline="0" dirty="0" err="1"/>
              <a:t>portuguese</a:t>
            </a:r>
            <a:r>
              <a:rPr lang="en-US" baseline="0" dirty="0"/>
              <a:t> to the Portuguese</a:t>
            </a:r>
            <a:endParaRPr lang="en-US" dirty="0"/>
          </a:p>
        </p:txBody>
      </p:sp>
      <p:sp>
        <p:nvSpPr>
          <p:cNvPr id="4" name="Slide Number Placeholder 3"/>
          <p:cNvSpPr>
            <a:spLocks noGrp="1"/>
          </p:cNvSpPr>
          <p:nvPr>
            <p:ph type="sldNum" sz="quarter" idx="10"/>
          </p:nvPr>
        </p:nvSpPr>
        <p:spPr/>
        <p:txBody>
          <a:bodyPr/>
          <a:lstStyle/>
          <a:p>
            <a:fld id="{91B01443-9EC5-A245-8F7F-1CA5F70DA953}" type="slidenum">
              <a:rPr lang="en-GB" smtClean="0"/>
              <a:pPr/>
              <a:t>25</a:t>
            </a:fld>
            <a:endParaRPr lang="en-GB"/>
          </a:p>
        </p:txBody>
      </p:sp>
    </p:spTree>
    <p:extLst>
      <p:ext uri="{BB962C8B-B14F-4D97-AF65-F5344CB8AC3E}">
        <p14:creationId xmlns:p14="http://schemas.microsoft.com/office/powerpoint/2010/main" val="1684100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Two Buckets</a:t>
            </a:r>
          </a:p>
          <a:p>
            <a:r>
              <a:rPr lang="en-US" sz="1200" b="0" i="0" u="none" strike="noStrike" kern="1200" baseline="0" dirty="0">
                <a:solidFill>
                  <a:schemeClr val="tx1"/>
                </a:solidFill>
                <a:latin typeface="+mn-lt"/>
                <a:ea typeface="+mn-ea"/>
                <a:cs typeface="+mn-cs"/>
              </a:rPr>
              <a:t>• Students form teams of three to five. Each</a:t>
            </a:r>
          </a:p>
          <a:p>
            <a:r>
              <a:rPr lang="en-US" sz="1200" b="0" i="0" u="none" strike="noStrike" kern="1200" baseline="0" dirty="0">
                <a:solidFill>
                  <a:schemeClr val="tx1"/>
                </a:solidFill>
                <a:latin typeface="+mn-lt"/>
                <a:ea typeface="+mn-ea"/>
                <a:cs typeface="+mn-cs"/>
              </a:rPr>
              <a:t>team randomly chooses an index card from</a:t>
            </a:r>
          </a:p>
          <a:p>
            <a:r>
              <a:rPr lang="en-US" sz="1200" b="0" i="0" u="none" strike="noStrike" kern="1200" baseline="0" dirty="0">
                <a:solidFill>
                  <a:schemeClr val="tx1"/>
                </a:solidFill>
                <a:latin typeface="+mn-lt"/>
                <a:ea typeface="+mn-ea"/>
                <a:cs typeface="+mn-cs"/>
              </a:rPr>
              <a:t>each of two buckets. One set of cards has</a:t>
            </a:r>
          </a:p>
          <a:p>
            <a:r>
              <a:rPr lang="en-US" sz="1200" b="0" i="0" u="none" strike="noStrike" kern="1200" baseline="0" dirty="0">
                <a:solidFill>
                  <a:schemeClr val="tx1"/>
                </a:solidFill>
                <a:latin typeface="+mn-lt"/>
                <a:ea typeface="+mn-ea"/>
                <a:cs typeface="+mn-cs"/>
              </a:rPr>
              <a:t>major brand names (including international</a:t>
            </a:r>
          </a:p>
          <a:p>
            <a:r>
              <a:rPr lang="en-US" sz="1200" b="0" i="0" u="none" strike="noStrike" kern="1200" baseline="0" dirty="0">
                <a:solidFill>
                  <a:schemeClr val="tx1"/>
                </a:solidFill>
                <a:latin typeface="+mn-lt"/>
                <a:ea typeface="+mn-ea"/>
                <a:cs typeface="+mn-cs"/>
              </a:rPr>
              <a:t>brands). One set has product categories</a:t>
            </a:r>
          </a:p>
          <a:p>
            <a:r>
              <a:rPr lang="en-US" sz="1200" b="0" i="0" u="none" strike="noStrike" kern="1200" baseline="0" dirty="0">
                <a:solidFill>
                  <a:schemeClr val="tx1"/>
                </a:solidFill>
                <a:latin typeface="+mn-lt"/>
                <a:ea typeface="+mn-ea"/>
                <a:cs typeface="+mn-cs"/>
              </a:rPr>
              <a:t>(including developing nations’ needs). The</a:t>
            </a:r>
          </a:p>
          <a:p>
            <a:r>
              <a:rPr lang="en-US" sz="1200" b="0" i="0" u="none" strike="noStrike" kern="1200" baseline="0" dirty="0">
                <a:solidFill>
                  <a:schemeClr val="tx1"/>
                </a:solidFill>
                <a:latin typeface="+mn-lt"/>
                <a:ea typeface="+mn-ea"/>
                <a:cs typeface="+mn-cs"/>
              </a:rPr>
              <a:t>instructor opens with “You work for the</a:t>
            </a:r>
          </a:p>
          <a:p>
            <a:r>
              <a:rPr lang="en-US" sz="1200" b="0" i="0" u="none" strike="noStrike" kern="1200" baseline="0" dirty="0">
                <a:solidFill>
                  <a:schemeClr val="tx1"/>
                </a:solidFill>
                <a:latin typeface="+mn-lt"/>
                <a:ea typeface="+mn-ea"/>
                <a:cs typeface="+mn-cs"/>
              </a:rPr>
              <a:t>company on the one card, and they now</a:t>
            </a:r>
          </a:p>
          <a:p>
            <a:r>
              <a:rPr lang="en-US" sz="1200" b="0" i="0" u="none" strike="noStrike" kern="1200" baseline="0" dirty="0">
                <a:solidFill>
                  <a:schemeClr val="tx1"/>
                </a:solidFill>
                <a:latin typeface="+mn-lt"/>
                <a:ea typeface="+mn-ea"/>
                <a:cs typeface="+mn-cs"/>
              </a:rPr>
              <a:t>require you to develop a product for them</a:t>
            </a:r>
          </a:p>
          <a:p>
            <a:r>
              <a:rPr lang="en-US" sz="1200" b="0" i="0" u="none" strike="noStrike" kern="1200" baseline="0" dirty="0">
                <a:solidFill>
                  <a:schemeClr val="tx1"/>
                </a:solidFill>
                <a:latin typeface="+mn-lt"/>
                <a:ea typeface="+mn-ea"/>
                <a:cs typeface="+mn-cs"/>
              </a:rPr>
              <a:t>that is on the other card.” The groups are</a:t>
            </a:r>
          </a:p>
          <a:p>
            <a:r>
              <a:rPr lang="en-US" sz="1200" b="0" i="0" u="none" strike="noStrike" kern="1200" baseline="0" dirty="0">
                <a:solidFill>
                  <a:schemeClr val="tx1"/>
                </a:solidFill>
                <a:latin typeface="+mn-lt"/>
                <a:ea typeface="+mn-ea"/>
                <a:cs typeface="+mn-cs"/>
              </a:rPr>
              <a:t>given five to seven minutes to develop</a:t>
            </a:r>
          </a:p>
          <a:p>
            <a:r>
              <a:rPr lang="en-US" sz="1200" b="0" i="0" u="none" strike="noStrike" kern="1200" baseline="0" dirty="0">
                <a:solidFill>
                  <a:schemeClr val="tx1"/>
                </a:solidFill>
                <a:latin typeface="+mn-lt"/>
                <a:ea typeface="+mn-ea"/>
                <a:cs typeface="+mn-cs"/>
              </a:rPr>
              <a:t>the product’s features, benefits, target</a:t>
            </a:r>
          </a:p>
          <a:p>
            <a:r>
              <a:rPr lang="en-US" sz="1200" b="0" i="0" u="none" strike="noStrike" kern="1200" baseline="0" dirty="0">
                <a:solidFill>
                  <a:schemeClr val="tx1"/>
                </a:solidFill>
                <a:latin typeface="+mn-lt"/>
                <a:ea typeface="+mn-ea"/>
                <a:cs typeface="+mn-cs"/>
              </a:rPr>
              <a:t>audience, and perhaps promotional ideas.</a:t>
            </a:r>
          </a:p>
          <a:p>
            <a:r>
              <a:rPr lang="en-US" sz="1200" b="0" i="0" u="none" strike="noStrike" kern="1200" baseline="0" dirty="0">
                <a:solidFill>
                  <a:schemeClr val="tx1"/>
                </a:solidFill>
                <a:latin typeface="+mn-lt"/>
                <a:ea typeface="+mn-ea"/>
                <a:cs typeface="+mn-cs"/>
              </a:rPr>
              <a:t>One spokesperson from each team briefly</a:t>
            </a:r>
          </a:p>
          <a:p>
            <a:r>
              <a:rPr lang="en-US" sz="1200" b="0" i="0" u="none" strike="noStrike" kern="1200" baseline="0" dirty="0">
                <a:solidFill>
                  <a:schemeClr val="tx1"/>
                </a:solidFill>
                <a:latin typeface="+mn-lt"/>
                <a:ea typeface="+mn-ea"/>
                <a:cs typeface="+mn-cs"/>
              </a:rPr>
              <a:t>presents to the class while the instructor</a:t>
            </a:r>
          </a:p>
          <a:p>
            <a:r>
              <a:rPr lang="en-US" sz="1200" b="0" i="0" u="none" strike="noStrike" kern="1200" baseline="0" dirty="0">
                <a:solidFill>
                  <a:schemeClr val="tx1"/>
                </a:solidFill>
                <a:latin typeface="+mn-lt"/>
                <a:ea typeface="+mn-ea"/>
                <a:cs typeface="+mn-cs"/>
              </a:rPr>
              <a:t>records their ideas on the board.</a:t>
            </a:r>
          </a:p>
          <a:p>
            <a:r>
              <a:rPr lang="en-US" sz="1200" b="0" i="0" u="none" strike="noStrike" kern="1200" baseline="0" dirty="0">
                <a:solidFill>
                  <a:schemeClr val="tx1"/>
                </a:solidFill>
                <a:latin typeface="+mn-lt"/>
                <a:ea typeface="+mn-ea"/>
                <a:cs typeface="+mn-cs"/>
              </a:rPr>
              <a:t>• Lesson: Forced association (combining</a:t>
            </a:r>
          </a:p>
          <a:p>
            <a:r>
              <a:rPr lang="en-US" sz="1200" b="0" i="0" u="none" strike="noStrike" kern="1200" baseline="0" dirty="0">
                <a:solidFill>
                  <a:schemeClr val="tx1"/>
                </a:solidFill>
                <a:latin typeface="+mn-lt"/>
                <a:ea typeface="+mn-ea"/>
                <a:cs typeface="+mn-cs"/>
              </a:rPr>
              <a:t>disparate ideas)  is a helpful and practical</a:t>
            </a:r>
          </a:p>
          <a:p>
            <a:r>
              <a:rPr lang="en-US" sz="1200" b="0" i="0" u="none" strike="noStrike" kern="1200" baseline="0" dirty="0">
                <a:solidFill>
                  <a:schemeClr val="tx1"/>
                </a:solidFill>
                <a:latin typeface="+mn-lt"/>
                <a:ea typeface="+mn-ea"/>
                <a:cs typeface="+mn-cs"/>
              </a:rPr>
              <a:t>way to get ideas for potential innovation,</a:t>
            </a:r>
          </a:p>
          <a:p>
            <a:r>
              <a:rPr lang="en-US" sz="1200" b="0" i="0" u="none" strike="noStrike" kern="1200" baseline="0" dirty="0">
                <a:solidFill>
                  <a:schemeClr val="tx1"/>
                </a:solidFill>
                <a:latin typeface="+mn-lt"/>
                <a:ea typeface="+mn-ea"/>
                <a:cs typeface="+mn-cs"/>
              </a:rPr>
              <a:t>and a skill that can be developed in</a:t>
            </a:r>
          </a:p>
          <a:p>
            <a:r>
              <a:rPr lang="en-US" sz="1200" b="0" i="0" u="none" strike="noStrike" kern="1200" baseline="0">
                <a:solidFill>
                  <a:schemeClr val="tx1"/>
                </a:solidFill>
                <a:latin typeface="+mn-lt"/>
                <a:ea typeface="+mn-ea"/>
                <a:cs typeface="+mn-cs"/>
              </a:rPr>
              <a:t>students.</a:t>
            </a:r>
            <a:endParaRPr lang="en-US" dirty="0"/>
          </a:p>
        </p:txBody>
      </p:sp>
      <p:sp>
        <p:nvSpPr>
          <p:cNvPr id="4" name="Slide Number Placeholder 3"/>
          <p:cNvSpPr>
            <a:spLocks noGrp="1"/>
          </p:cNvSpPr>
          <p:nvPr>
            <p:ph type="sldNum" sz="quarter" idx="10"/>
          </p:nvPr>
        </p:nvSpPr>
        <p:spPr/>
        <p:txBody>
          <a:bodyPr/>
          <a:lstStyle/>
          <a:p>
            <a:fld id="{91B01443-9EC5-A245-8F7F-1CA5F70DA953}" type="slidenum">
              <a:rPr lang="en-GB" smtClean="0"/>
              <a:pPr/>
              <a:t>29</a:t>
            </a:fld>
            <a:endParaRPr lang="en-GB"/>
          </a:p>
        </p:txBody>
      </p:sp>
    </p:spTree>
    <p:extLst>
      <p:ext uri="{BB962C8B-B14F-4D97-AF65-F5344CB8AC3E}">
        <p14:creationId xmlns:p14="http://schemas.microsoft.com/office/powerpoint/2010/main" val="2200366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a:t>Click to edit Master subtitle style</a:t>
            </a:r>
            <a:endParaRPr kumimoji="0" lang="en-US"/>
          </a:p>
        </p:txBody>
      </p:sp>
      <p:sp>
        <p:nvSpPr>
          <p:cNvPr id="30" name="Date Placeholder 29"/>
          <p:cNvSpPr>
            <a:spLocks noGrp="1"/>
          </p:cNvSpPr>
          <p:nvPr>
            <p:ph type="dt" sz="half" idx="10"/>
          </p:nvPr>
        </p:nvSpPr>
        <p:spPr/>
        <p:txBody>
          <a:bodyPr/>
          <a:lstStyle/>
          <a:p>
            <a:fld id="{89602FAB-EA37-47E3-B9DD-8E87123EB3C7}" type="datetime1">
              <a:rPr lang="en-US" smtClean="0"/>
              <a:pPr/>
              <a:t>9/11/18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1AF2B4D-6B12-4EDF-87BB-2B55CECB6611}"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P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9/11/18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pt-PT"/>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9/11/18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GB"/>
          </a:p>
        </p:txBody>
      </p:sp>
      <p:sp>
        <p:nvSpPr>
          <p:cNvPr id="3" name="Date Placeholder 2"/>
          <p:cNvSpPr>
            <a:spLocks noGrp="1"/>
          </p:cNvSpPr>
          <p:nvPr>
            <p:ph type="dt" sz="half" idx="10"/>
          </p:nvPr>
        </p:nvSpPr>
        <p:spPr/>
        <p:txBody>
          <a:bodyPr/>
          <a:lstStyle/>
          <a:p>
            <a:fld id="{33768CCC-9859-AE40-A4AD-B1753705FB4C}" type="datetimeFigureOut">
              <a:rPr lang="en-US" smtClean="0"/>
              <a:pPr/>
              <a:t>9/11/18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BA10497-A30F-8341-AF29-D99621FED472}" type="slidenum">
              <a:rPr lang="en-GB" smtClean="0"/>
              <a:pPr/>
              <a:t>‹nº›</a:t>
            </a:fld>
            <a:endParaRPr lang="en-GB"/>
          </a:p>
        </p:txBody>
      </p:sp>
    </p:spTree>
    <p:extLst>
      <p:ext uri="{BB962C8B-B14F-4D97-AF65-F5344CB8AC3E}">
        <p14:creationId xmlns:p14="http://schemas.microsoft.com/office/powerpoint/2010/main" val="3742013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GB"/>
          </a:p>
        </p:txBody>
      </p:sp>
      <p:sp>
        <p:nvSpPr>
          <p:cNvPr id="3" name="Date Placeholder 2"/>
          <p:cNvSpPr>
            <a:spLocks noGrp="1"/>
          </p:cNvSpPr>
          <p:nvPr>
            <p:ph type="dt" sz="half" idx="10"/>
          </p:nvPr>
        </p:nvSpPr>
        <p:spPr/>
        <p:txBody>
          <a:bodyPr/>
          <a:lstStyle/>
          <a:p>
            <a:fld id="{33768CCC-9859-AE40-A4AD-B1753705FB4C}" type="datetimeFigureOut">
              <a:rPr lang="en-US" smtClean="0"/>
              <a:pPr/>
              <a:t>9/11/18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BA10497-A30F-8341-AF29-D99621FED472}" type="slidenum">
              <a:rPr lang="en-GB" smtClean="0"/>
              <a:pPr/>
              <a:t>‹nº›</a:t>
            </a:fld>
            <a:endParaRPr lang="en-GB"/>
          </a:p>
        </p:txBody>
      </p:sp>
    </p:spTree>
    <p:extLst>
      <p:ext uri="{BB962C8B-B14F-4D97-AF65-F5344CB8AC3E}">
        <p14:creationId xmlns:p14="http://schemas.microsoft.com/office/powerpoint/2010/main" val="389253977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417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790621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PT"/>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1953494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2804937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pt-PT"/>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4067439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921097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pt-P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9/11/18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209986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PT"/>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2193171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PT"/>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859311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7922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pt-PT"/>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9/11/18</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027590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9/11/18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pt-PT"/>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9/11/18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9/11/18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pt-PT"/>
              <a:t>Click to edit Master title style</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9/11/18</a:t>
            </a:fld>
            <a:endParaRPr lang="en-GB"/>
          </a:p>
        </p:txBody>
      </p:sp>
      <p:sp>
        <p:nvSpPr>
          <p:cNvPr id="8" name="Slide Number Placeholder 7"/>
          <p:cNvSpPr>
            <a:spLocks noGrp="1"/>
          </p:cNvSpPr>
          <p:nvPr>
            <p:ph type="sldNum" sz="quarter" idx="11"/>
          </p:nvPr>
        </p:nvSpPr>
        <p:spPr/>
        <p:txBody>
          <a:bodyPr/>
          <a:lstStyle/>
          <a:p>
            <a:fld id="{3BA10497-A30F-8341-AF29-D99621FED472}" type="slidenum">
              <a:rPr lang="en-GB" smtClean="0"/>
              <a:pPr/>
              <a:t>‹nº›</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68CCC-9859-AE40-A4AD-B1753705FB4C}" type="datetimeFigureOut">
              <a:rPr lang="en-US" smtClean="0"/>
              <a:pPr/>
              <a:t>9/11/18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t-PT"/>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9/11/18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156448" y="6422064"/>
            <a:ext cx="762000" cy="365125"/>
          </a:xfrm>
        </p:spPr>
        <p:txBody>
          <a:bodyPr/>
          <a:lstStyle/>
          <a:p>
            <a:fld id="{3BA10497-A30F-8341-AF29-D99621FED472}" type="slidenum">
              <a:rPr lang="en-GB" smtClean="0"/>
              <a:pPr/>
              <a:t>‹nº›</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t-PT"/>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33768CCC-9859-AE40-A4AD-B1753705FB4C}" type="datetimeFigureOut">
              <a:rPr lang="en-US" smtClean="0"/>
              <a:pPr/>
              <a:t>9/11/18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t-PT"/>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t-PT"/>
              <a:t>Click to edit Master text styles</a:t>
            </a:r>
          </a:p>
          <a:p>
            <a:pPr lvl="1" eaLnBrk="1" latinLnBrk="0" hangingPunct="1"/>
            <a:r>
              <a:rPr kumimoji="0" lang="pt-PT"/>
              <a:t>Second level</a:t>
            </a:r>
          </a:p>
          <a:p>
            <a:pPr lvl="2" eaLnBrk="1" latinLnBrk="0" hangingPunct="1"/>
            <a:r>
              <a:rPr kumimoji="0" lang="pt-PT"/>
              <a:t>Third level</a:t>
            </a:r>
          </a:p>
          <a:p>
            <a:pPr lvl="3" eaLnBrk="1" latinLnBrk="0" hangingPunct="1"/>
            <a:r>
              <a:rPr kumimoji="0" lang="pt-PT"/>
              <a:t>Fourth level</a:t>
            </a:r>
          </a:p>
          <a:p>
            <a:pPr lvl="4" eaLnBrk="1" latinLnBrk="0" hangingPunct="1"/>
            <a:r>
              <a:rPr kumimoji="0" lang="pt-PT"/>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3768CCC-9859-AE40-A4AD-B1753705FB4C}" type="datetimeFigureOut">
              <a:rPr lang="en-US" smtClean="0"/>
              <a:pPr/>
              <a:t>9/11/18</a:t>
            </a:fld>
            <a:endParaRPr lang="en-GB"/>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GB"/>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BA10497-A30F-8341-AF29-D99621FED472}" type="slidenum">
              <a:rPr lang="en-GB" smtClean="0"/>
              <a:pPr/>
              <a:t>‹nº›</a:t>
            </a:fld>
            <a:endParaRPr lang="en-GB"/>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71" r:id="rId13"/>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751968"/>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wipo.com" TargetMode="External"/><Relationship Id="rId2" Type="http://schemas.openxmlformats.org/officeDocument/2006/relationships/hyperlink" Target="http://www.inpi.pt" TargetMode="External"/><Relationship Id="rId1" Type="http://schemas.openxmlformats.org/officeDocument/2006/relationships/slideLayout" Target="../slideLayouts/slideLayout2.xml"/><Relationship Id="rId4" Type="http://schemas.openxmlformats.org/officeDocument/2006/relationships/hyperlink" Target="https://www.epo.org/index.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000"/>
          </a:schemeClr>
        </a:solidFill>
        <a:effectLst/>
      </p:bgPr>
    </p:bg>
    <p:spTree>
      <p:nvGrpSpPr>
        <p:cNvPr id="1" name=""/>
        <p:cNvGrpSpPr/>
        <p:nvPr/>
      </p:nvGrpSpPr>
      <p:grpSpPr>
        <a:xfrm>
          <a:off x="0" y="0"/>
          <a:ext cx="0" cy="0"/>
          <a:chOff x="0" y="0"/>
          <a:chExt cx="0" cy="0"/>
        </a:xfrm>
      </p:grpSpPr>
      <p:sp>
        <p:nvSpPr>
          <p:cNvPr id="9" name="TextBox 8"/>
          <p:cNvSpPr txBox="1"/>
          <p:nvPr/>
        </p:nvSpPr>
        <p:spPr>
          <a:xfrm>
            <a:off x="63971" y="5048016"/>
            <a:ext cx="9067799" cy="1477328"/>
          </a:xfrm>
          <a:prstGeom prst="rect">
            <a:avLst/>
          </a:prstGeom>
          <a:noFill/>
        </p:spPr>
        <p:txBody>
          <a:bodyPr wrap="square" rtlCol="0">
            <a:spAutoFit/>
          </a:bodyPr>
          <a:lstStyle/>
          <a:p>
            <a:pPr algn="ctr"/>
            <a:r>
              <a:rPr lang="en-GB" sz="1600" b="1" cap="all" dirty="0">
                <a:latin typeface="Verdana"/>
                <a:cs typeface="Verdana"/>
              </a:rPr>
              <a:t>1º CICLO DE ESTUDOS</a:t>
            </a:r>
          </a:p>
          <a:p>
            <a:pPr algn="ctr"/>
            <a:endParaRPr lang="en-GB" sz="1600" b="1" cap="all" dirty="0">
              <a:latin typeface="Verdana"/>
              <a:cs typeface="Verdana"/>
            </a:endParaRPr>
          </a:p>
          <a:p>
            <a:pPr algn="ctr"/>
            <a:r>
              <a:rPr lang="en-GB" sz="1400" b="1" cap="all" dirty="0">
                <a:solidFill>
                  <a:srgbClr val="7F7F7F"/>
                </a:solidFill>
                <a:latin typeface="Verdana"/>
                <a:cs typeface="Verdana"/>
              </a:rPr>
              <a:t>AULA 2</a:t>
            </a:r>
          </a:p>
          <a:p>
            <a:pPr algn="ctr"/>
            <a:r>
              <a:rPr lang="en-GB" sz="1400" b="1" cap="all" dirty="0" err="1">
                <a:solidFill>
                  <a:srgbClr val="7F7F7F"/>
                </a:solidFill>
                <a:latin typeface="Verdana"/>
                <a:cs typeface="Verdana"/>
              </a:rPr>
              <a:t>Semana</a:t>
            </a:r>
            <a:r>
              <a:rPr lang="en-GB" sz="1400" b="1" cap="all" dirty="0">
                <a:solidFill>
                  <a:srgbClr val="7F7F7F"/>
                </a:solidFill>
                <a:latin typeface="Verdana"/>
                <a:cs typeface="Verdana"/>
              </a:rPr>
              <a:t> 24-28 SET 2018</a:t>
            </a:r>
          </a:p>
          <a:p>
            <a:pPr algn="ctr"/>
            <a:endParaRPr lang="en-GB" sz="1400" b="1" cap="all" dirty="0">
              <a:solidFill>
                <a:srgbClr val="7F7F7F"/>
              </a:solidFill>
              <a:latin typeface="Verdana"/>
              <a:cs typeface="Verdana"/>
            </a:endParaRPr>
          </a:p>
          <a:p>
            <a:pPr algn="ctr"/>
            <a:endParaRPr lang="en-GB" sz="1600" b="1" cap="all" dirty="0">
              <a:latin typeface="Verdana"/>
              <a:cs typeface="Verdana"/>
            </a:endParaRPr>
          </a:p>
        </p:txBody>
      </p:sp>
      <p:sp>
        <p:nvSpPr>
          <p:cNvPr id="10" name="TextBox 9"/>
          <p:cNvSpPr txBox="1"/>
          <p:nvPr/>
        </p:nvSpPr>
        <p:spPr>
          <a:xfrm>
            <a:off x="1259632" y="796642"/>
            <a:ext cx="7109846" cy="400110"/>
          </a:xfrm>
          <a:prstGeom prst="rect">
            <a:avLst/>
          </a:prstGeom>
          <a:noFill/>
        </p:spPr>
        <p:txBody>
          <a:bodyPr wrap="square" rtlCol="0">
            <a:spAutoFit/>
          </a:bodyPr>
          <a:lstStyle/>
          <a:p>
            <a:pPr algn="ctr"/>
            <a:r>
              <a:rPr lang="en-GB" sz="2000" b="1" cap="all" dirty="0">
                <a:solidFill>
                  <a:srgbClr val="000000"/>
                </a:solidFill>
                <a:latin typeface="Verdana"/>
                <a:cs typeface="Verdana"/>
              </a:rPr>
              <a:t>2018/2019</a:t>
            </a:r>
          </a:p>
        </p:txBody>
      </p:sp>
      <p:sp>
        <p:nvSpPr>
          <p:cNvPr id="11" name="TextBox 10"/>
          <p:cNvSpPr txBox="1"/>
          <p:nvPr/>
        </p:nvSpPr>
        <p:spPr>
          <a:xfrm>
            <a:off x="0" y="6205197"/>
            <a:ext cx="5102785" cy="369332"/>
          </a:xfrm>
          <a:prstGeom prst="rect">
            <a:avLst/>
          </a:prstGeom>
          <a:noFill/>
        </p:spPr>
        <p:txBody>
          <a:bodyPr wrap="square" rtlCol="0">
            <a:spAutoFit/>
          </a:bodyPr>
          <a:lstStyle/>
          <a:p>
            <a:r>
              <a:rPr lang="en-GB" b="1" dirty="0">
                <a:solidFill>
                  <a:srgbClr val="000000"/>
                </a:solidFill>
                <a:latin typeface="Verdana"/>
                <a:cs typeface="Verdana"/>
              </a:rPr>
              <a:t>Helena Vieira</a:t>
            </a:r>
          </a:p>
        </p:txBody>
      </p:sp>
      <p:sp>
        <p:nvSpPr>
          <p:cNvPr id="12" name="TextBox 11"/>
          <p:cNvSpPr txBox="1"/>
          <p:nvPr/>
        </p:nvSpPr>
        <p:spPr>
          <a:xfrm>
            <a:off x="7315200" y="6412468"/>
            <a:ext cx="1752600" cy="369332"/>
          </a:xfrm>
          <a:prstGeom prst="rect">
            <a:avLst/>
          </a:prstGeom>
          <a:noFill/>
        </p:spPr>
        <p:txBody>
          <a:bodyPr wrap="square" rtlCol="0">
            <a:spAutoFit/>
          </a:bodyPr>
          <a:lstStyle/>
          <a:p>
            <a:pPr algn="ctr"/>
            <a:r>
              <a:rPr lang="en-GB" dirty="0">
                <a:solidFill>
                  <a:schemeClr val="bg1">
                    <a:lumMod val="50000"/>
                  </a:schemeClr>
                </a:solidFill>
              </a:rPr>
              <a:t>Copyright </a:t>
            </a:r>
            <a:r>
              <a:rPr lang="en-GB" baseline="30000" dirty="0">
                <a:solidFill>
                  <a:schemeClr val="bg1">
                    <a:lumMod val="50000"/>
                  </a:schemeClr>
                </a:solidFill>
              </a:rPr>
              <a:t>©</a:t>
            </a:r>
          </a:p>
        </p:txBody>
      </p:sp>
      <p:sp>
        <p:nvSpPr>
          <p:cNvPr id="15" name="TextBox 14"/>
          <p:cNvSpPr txBox="1"/>
          <p:nvPr/>
        </p:nvSpPr>
        <p:spPr>
          <a:xfrm>
            <a:off x="755576" y="188640"/>
            <a:ext cx="8784976" cy="523220"/>
          </a:xfrm>
          <a:prstGeom prst="rect">
            <a:avLst/>
          </a:prstGeom>
          <a:noFill/>
        </p:spPr>
        <p:txBody>
          <a:bodyPr wrap="square" rtlCol="0">
            <a:spAutoFit/>
          </a:bodyPr>
          <a:lstStyle/>
          <a:p>
            <a:pPr algn="ctr"/>
            <a:r>
              <a:rPr lang="en-GB" sz="2800" b="1" cap="all" dirty="0" err="1">
                <a:solidFill>
                  <a:prstClr val="black"/>
                </a:solidFill>
                <a:latin typeface="Verdana"/>
                <a:cs typeface="Verdana"/>
              </a:rPr>
              <a:t>Empreendedorismo</a:t>
            </a:r>
            <a:r>
              <a:rPr lang="en-GB" sz="2800" b="1" cap="all" dirty="0">
                <a:solidFill>
                  <a:prstClr val="black"/>
                </a:solidFill>
                <a:latin typeface="Verdana"/>
                <a:cs typeface="Verdana"/>
              </a:rPr>
              <a:t> </a:t>
            </a:r>
            <a:r>
              <a:rPr lang="en-GB" sz="2800" b="1" cap="all" dirty="0" err="1">
                <a:solidFill>
                  <a:prstClr val="black"/>
                </a:solidFill>
                <a:latin typeface="Verdana"/>
                <a:cs typeface="Verdana"/>
              </a:rPr>
              <a:t>em</a:t>
            </a:r>
            <a:r>
              <a:rPr lang="en-GB" sz="2800" b="1" cap="all" dirty="0">
                <a:solidFill>
                  <a:prstClr val="black"/>
                </a:solidFill>
                <a:latin typeface="Verdana"/>
                <a:cs typeface="Verdana"/>
              </a:rPr>
              <a:t> </a:t>
            </a:r>
            <a:r>
              <a:rPr lang="en-GB" sz="2800" b="1" cap="all" dirty="0" err="1">
                <a:solidFill>
                  <a:prstClr val="black"/>
                </a:solidFill>
                <a:latin typeface="Verdana"/>
                <a:cs typeface="Verdana"/>
              </a:rPr>
              <a:t>ciências</a:t>
            </a:r>
            <a:endParaRPr lang="en-GB" sz="2800" b="1" cap="all" dirty="0">
              <a:solidFill>
                <a:prstClr val="black"/>
              </a:solidFill>
              <a:latin typeface="Verdana"/>
              <a:cs typeface="Verdana"/>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11" y="0"/>
            <a:ext cx="1951382" cy="2132013"/>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728" y="1481262"/>
            <a:ext cx="4967531" cy="35319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sz="3200" dirty="0"/>
              <a:t>GENIUSES</a:t>
            </a:r>
          </a:p>
          <a:p>
            <a:endParaRPr lang="en-US" sz="3200" dirty="0"/>
          </a:p>
          <a:p>
            <a:r>
              <a:rPr lang="en-US" sz="3200" dirty="0">
                <a:solidFill>
                  <a:srgbClr val="FF0000"/>
                </a:solidFill>
              </a:rPr>
              <a:t>Da Vinci – </a:t>
            </a:r>
            <a:r>
              <a:rPr lang="en-US" sz="2800" dirty="0"/>
              <a:t>ability to see future, designed &amp; created models that were never implemented in his time (he was a </a:t>
            </a:r>
            <a:r>
              <a:rPr lang="en-US" sz="2800" dirty="0">
                <a:solidFill>
                  <a:srgbClr val="FF0000"/>
                </a:solidFill>
              </a:rPr>
              <a:t>thinker</a:t>
            </a:r>
            <a:r>
              <a:rPr lang="en-US" sz="2800" dirty="0"/>
              <a:t>, not a doer!)</a:t>
            </a:r>
          </a:p>
          <a:p>
            <a:endParaRPr lang="en-US" sz="3200" dirty="0"/>
          </a:p>
          <a:p>
            <a:r>
              <a:rPr lang="en-US" sz="3200" dirty="0">
                <a:solidFill>
                  <a:srgbClr val="FF0000"/>
                </a:solidFill>
              </a:rPr>
              <a:t>Thomas Edison </a:t>
            </a:r>
            <a:r>
              <a:rPr lang="en-US" sz="3200" dirty="0"/>
              <a:t>– </a:t>
            </a:r>
            <a:r>
              <a:rPr lang="en-US" dirty="0"/>
              <a:t>he implemented his ideas – light bulb; phonograph; motion-picture industry – and they had impact because he was a </a:t>
            </a:r>
            <a:r>
              <a:rPr lang="en-US" dirty="0">
                <a:solidFill>
                  <a:srgbClr val="FF0000"/>
                </a:solidFill>
              </a:rPr>
              <a:t>doer</a:t>
            </a:r>
            <a:r>
              <a:rPr lang="en-US" dirty="0"/>
              <a:t>. </a:t>
            </a:r>
            <a:endParaRPr lang="en-US" sz="3200" dirty="0"/>
          </a:p>
        </p:txBody>
      </p:sp>
      <p:sp>
        <p:nvSpPr>
          <p:cNvPr id="4" name="Title 1"/>
          <p:cNvSpPr>
            <a:spLocks noGrp="1"/>
          </p:cNvSpPr>
          <p:nvPr>
            <p:ph type="title"/>
          </p:nvPr>
        </p:nvSpPr>
        <p:spPr>
          <a:xfrm>
            <a:off x="457200" y="274638"/>
            <a:ext cx="7467600" cy="1143000"/>
          </a:xfrm>
        </p:spPr>
        <p:txBody>
          <a:bodyPr/>
          <a:lstStyle/>
          <a:p>
            <a:r>
              <a:rPr lang="en-GB" dirty="0"/>
              <a:t>INNOVATION</a:t>
            </a:r>
          </a:p>
        </p:txBody>
      </p:sp>
    </p:spTree>
    <p:extLst>
      <p:ext uri="{BB962C8B-B14F-4D97-AF65-F5344CB8AC3E}">
        <p14:creationId xmlns:p14="http://schemas.microsoft.com/office/powerpoint/2010/main" val="889479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237654" y="1417638"/>
            <a:ext cx="2419379" cy="2308324"/>
          </a:xfrm>
          <a:prstGeom prst="rect">
            <a:avLst/>
          </a:prstGeom>
          <a:solidFill>
            <a:schemeClr val="bg1"/>
          </a:solidFill>
          <a:ln>
            <a:solidFill>
              <a:srgbClr val="C82556"/>
            </a:solidFill>
          </a:ln>
        </p:spPr>
        <p:txBody>
          <a:bodyPr wrap="square" rtlCol="0">
            <a:spAutoFit/>
          </a:bodyPr>
          <a:lstStyle/>
          <a:p>
            <a:r>
              <a:rPr lang="en-US" dirty="0"/>
              <a:t>A system of intertwined pieces of metal that is joined up by another larger metal piece in a successive way, up and down.</a:t>
            </a:r>
          </a:p>
          <a:p>
            <a:endParaRPr lang="en-US" dirty="0"/>
          </a:p>
        </p:txBody>
      </p:sp>
      <p:sp>
        <p:nvSpPr>
          <p:cNvPr id="11" name="TextBox 10"/>
          <p:cNvSpPr txBox="1"/>
          <p:nvPr/>
        </p:nvSpPr>
        <p:spPr>
          <a:xfrm>
            <a:off x="257847" y="1738413"/>
            <a:ext cx="2419379" cy="1200329"/>
          </a:xfrm>
          <a:prstGeom prst="rect">
            <a:avLst/>
          </a:prstGeom>
          <a:solidFill>
            <a:schemeClr val="bg1"/>
          </a:solidFill>
          <a:ln>
            <a:solidFill>
              <a:srgbClr val="C82556"/>
            </a:solidFill>
          </a:ln>
        </p:spPr>
        <p:txBody>
          <a:bodyPr wrap="square" rtlCol="0">
            <a:spAutoFit/>
          </a:bodyPr>
          <a:lstStyle/>
          <a:p>
            <a:r>
              <a:rPr lang="en-US" dirty="0"/>
              <a:t>A system made of aluminum with turns that holds paper</a:t>
            </a:r>
          </a:p>
          <a:p>
            <a:endParaRPr lang="en-US" dirty="0"/>
          </a:p>
        </p:txBody>
      </p:sp>
      <p:sp>
        <p:nvSpPr>
          <p:cNvPr id="4" name="Title 3"/>
          <p:cNvSpPr>
            <a:spLocks noGrp="1"/>
          </p:cNvSpPr>
          <p:nvPr>
            <p:ph type="title"/>
          </p:nvPr>
        </p:nvSpPr>
        <p:spPr>
          <a:xfrm>
            <a:off x="457200" y="125760"/>
            <a:ext cx="7467600" cy="1143000"/>
          </a:xfrm>
        </p:spPr>
        <p:txBody>
          <a:bodyPr/>
          <a:lstStyle/>
          <a:p>
            <a:r>
              <a:rPr lang="en-US" dirty="0"/>
              <a:t>INVENTION</a:t>
            </a:r>
          </a:p>
        </p:txBody>
      </p:sp>
      <p:sp>
        <p:nvSpPr>
          <p:cNvPr id="13" name="TextBox 12"/>
          <p:cNvSpPr txBox="1"/>
          <p:nvPr/>
        </p:nvSpPr>
        <p:spPr>
          <a:xfrm>
            <a:off x="6279126" y="1452218"/>
            <a:ext cx="2419379" cy="1754327"/>
          </a:xfrm>
          <a:prstGeom prst="rect">
            <a:avLst/>
          </a:prstGeom>
          <a:solidFill>
            <a:schemeClr val="bg1"/>
          </a:solidFill>
          <a:ln>
            <a:solidFill>
              <a:srgbClr val="C82556"/>
            </a:solidFill>
          </a:ln>
        </p:spPr>
        <p:txBody>
          <a:bodyPr wrap="square" rtlCol="0">
            <a:spAutoFit/>
          </a:bodyPr>
          <a:lstStyle/>
          <a:p>
            <a:r>
              <a:rPr lang="en-US" dirty="0"/>
              <a:t>An electric pump linked to a suction system can push in objects and small particles from the environment</a:t>
            </a:r>
          </a:p>
        </p:txBody>
      </p:sp>
      <p:sp>
        <p:nvSpPr>
          <p:cNvPr id="14" name="TextBox 13"/>
          <p:cNvSpPr txBox="1"/>
          <p:nvPr/>
        </p:nvSpPr>
        <p:spPr>
          <a:xfrm>
            <a:off x="203322" y="3933056"/>
            <a:ext cx="2419379" cy="2308324"/>
          </a:xfrm>
          <a:prstGeom prst="rect">
            <a:avLst/>
          </a:prstGeom>
          <a:solidFill>
            <a:schemeClr val="bg1"/>
          </a:solidFill>
          <a:ln>
            <a:solidFill>
              <a:srgbClr val="C82556"/>
            </a:solidFill>
          </a:ln>
        </p:spPr>
        <p:txBody>
          <a:bodyPr wrap="square" rtlCol="0">
            <a:spAutoFit/>
          </a:bodyPr>
          <a:lstStyle/>
          <a:p>
            <a:r>
              <a:rPr lang="en-US" dirty="0"/>
              <a:t>Production of an artificial circular double stranded DNA containing an origin of replication, a </a:t>
            </a:r>
            <a:r>
              <a:rPr lang="en-US" dirty="0" err="1"/>
              <a:t>polylinker</a:t>
            </a:r>
            <a:r>
              <a:rPr lang="en-US" dirty="0"/>
              <a:t> and an antibiotic resistant gene</a:t>
            </a:r>
          </a:p>
        </p:txBody>
      </p:sp>
      <p:sp>
        <p:nvSpPr>
          <p:cNvPr id="15" name="TextBox 14"/>
          <p:cNvSpPr txBox="1"/>
          <p:nvPr/>
        </p:nvSpPr>
        <p:spPr>
          <a:xfrm>
            <a:off x="3237654" y="4547121"/>
            <a:ext cx="2419379" cy="923330"/>
          </a:xfrm>
          <a:prstGeom prst="rect">
            <a:avLst/>
          </a:prstGeom>
          <a:solidFill>
            <a:schemeClr val="bg1"/>
          </a:solidFill>
          <a:ln>
            <a:solidFill>
              <a:srgbClr val="C82556"/>
            </a:solidFill>
          </a:ln>
        </p:spPr>
        <p:txBody>
          <a:bodyPr wrap="square" rtlCol="0">
            <a:spAutoFit/>
          </a:bodyPr>
          <a:lstStyle/>
          <a:p>
            <a:r>
              <a:rPr lang="en-US" dirty="0"/>
              <a:t>Isolation of a fluorescent protein form a water mollusk. </a:t>
            </a:r>
          </a:p>
        </p:txBody>
      </p:sp>
      <p:sp>
        <p:nvSpPr>
          <p:cNvPr id="16" name="TextBox 15"/>
          <p:cNvSpPr txBox="1"/>
          <p:nvPr/>
        </p:nvSpPr>
        <p:spPr>
          <a:xfrm>
            <a:off x="6290849" y="4293096"/>
            <a:ext cx="2419379" cy="1477328"/>
          </a:xfrm>
          <a:prstGeom prst="rect">
            <a:avLst/>
          </a:prstGeom>
          <a:solidFill>
            <a:schemeClr val="bg1"/>
          </a:solidFill>
          <a:ln>
            <a:solidFill>
              <a:srgbClr val="C82556"/>
            </a:solidFill>
          </a:ln>
        </p:spPr>
        <p:txBody>
          <a:bodyPr wrap="square" rtlCol="0">
            <a:spAutoFit/>
          </a:bodyPr>
          <a:lstStyle/>
          <a:p>
            <a:r>
              <a:rPr lang="en-US" dirty="0"/>
              <a:t>An aluminum foil covered capsule for moisture and humidity tightness for coffee storage. </a:t>
            </a:r>
          </a:p>
        </p:txBody>
      </p:sp>
    </p:spTree>
    <p:extLst>
      <p:ext uri="{BB962C8B-B14F-4D97-AF65-F5344CB8AC3E}">
        <p14:creationId xmlns:p14="http://schemas.microsoft.com/office/powerpoint/2010/main" val="2442425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869"/>
            <a:ext cx="7467600" cy="1143000"/>
          </a:xfrm>
        </p:spPr>
        <p:txBody>
          <a:bodyPr/>
          <a:lstStyle/>
          <a:p>
            <a:r>
              <a:rPr lang="en-US" dirty="0"/>
              <a:t>INNOVATION</a:t>
            </a:r>
          </a:p>
        </p:txBody>
      </p:sp>
      <p:pic>
        <p:nvPicPr>
          <p:cNvPr id="5" name="Picture 4"/>
          <p:cNvPicPr>
            <a:picLocks noChangeAspect="1"/>
          </p:cNvPicPr>
          <p:nvPr/>
        </p:nvPicPr>
        <p:blipFill>
          <a:blip r:embed="rId2"/>
          <a:stretch>
            <a:fillRect/>
          </a:stretch>
        </p:blipFill>
        <p:spPr>
          <a:xfrm>
            <a:off x="251520" y="1542420"/>
            <a:ext cx="2419379" cy="1612919"/>
          </a:xfrm>
          <a:prstGeom prst="rect">
            <a:avLst/>
          </a:prstGeom>
        </p:spPr>
      </p:pic>
      <p:pic>
        <p:nvPicPr>
          <p:cNvPr id="6" name="Picture 5"/>
          <p:cNvPicPr>
            <a:picLocks noChangeAspect="1"/>
          </p:cNvPicPr>
          <p:nvPr/>
        </p:nvPicPr>
        <p:blipFill>
          <a:blip r:embed="rId3"/>
          <a:stretch>
            <a:fillRect/>
          </a:stretch>
        </p:blipFill>
        <p:spPr>
          <a:xfrm>
            <a:off x="3347864" y="1558335"/>
            <a:ext cx="1915710" cy="1915710"/>
          </a:xfrm>
          <a:prstGeom prst="rect">
            <a:avLst/>
          </a:prstGeom>
        </p:spPr>
      </p:pic>
      <p:pic>
        <p:nvPicPr>
          <p:cNvPr id="7" name="Picture 6"/>
          <p:cNvPicPr>
            <a:picLocks noChangeAspect="1"/>
          </p:cNvPicPr>
          <p:nvPr/>
        </p:nvPicPr>
        <p:blipFill>
          <a:blip r:embed="rId4"/>
          <a:stretch>
            <a:fillRect/>
          </a:stretch>
        </p:blipFill>
        <p:spPr>
          <a:xfrm>
            <a:off x="5901374" y="-9892"/>
            <a:ext cx="3238500" cy="3911600"/>
          </a:xfrm>
          <a:prstGeom prst="rect">
            <a:avLst/>
          </a:prstGeom>
        </p:spPr>
      </p:pic>
      <p:pic>
        <p:nvPicPr>
          <p:cNvPr id="8" name="Picture 7"/>
          <p:cNvPicPr>
            <a:picLocks noChangeAspect="1"/>
          </p:cNvPicPr>
          <p:nvPr/>
        </p:nvPicPr>
        <p:blipFill>
          <a:blip r:embed="rId5"/>
          <a:stretch>
            <a:fillRect/>
          </a:stretch>
        </p:blipFill>
        <p:spPr>
          <a:xfrm>
            <a:off x="226937" y="3789040"/>
            <a:ext cx="3035300" cy="2679700"/>
          </a:xfrm>
          <a:prstGeom prst="rect">
            <a:avLst/>
          </a:prstGeom>
        </p:spPr>
      </p:pic>
      <p:pic>
        <p:nvPicPr>
          <p:cNvPr id="9" name="Picture 8"/>
          <p:cNvPicPr>
            <a:picLocks noChangeAspect="1"/>
          </p:cNvPicPr>
          <p:nvPr/>
        </p:nvPicPr>
        <p:blipFill>
          <a:blip r:embed="rId6"/>
          <a:stretch>
            <a:fillRect/>
          </a:stretch>
        </p:blipFill>
        <p:spPr>
          <a:xfrm>
            <a:off x="3707904" y="4125640"/>
            <a:ext cx="2533972" cy="2533972"/>
          </a:xfrm>
          <a:prstGeom prst="rect">
            <a:avLst/>
          </a:prstGeom>
        </p:spPr>
      </p:pic>
      <p:pic>
        <p:nvPicPr>
          <p:cNvPr id="10" name="Picture 9"/>
          <p:cNvPicPr>
            <a:picLocks noChangeAspect="1"/>
          </p:cNvPicPr>
          <p:nvPr/>
        </p:nvPicPr>
        <p:blipFill>
          <a:blip r:embed="rId7"/>
          <a:stretch>
            <a:fillRect/>
          </a:stretch>
        </p:blipFill>
        <p:spPr>
          <a:xfrm>
            <a:off x="6563459" y="4129520"/>
            <a:ext cx="2564904" cy="2564904"/>
          </a:xfrm>
          <a:prstGeom prst="rect">
            <a:avLst/>
          </a:prstGeom>
        </p:spPr>
      </p:pic>
    </p:spTree>
    <p:extLst>
      <p:ext uri="{BB962C8B-B14F-4D97-AF65-F5344CB8AC3E}">
        <p14:creationId xmlns:p14="http://schemas.microsoft.com/office/powerpoint/2010/main" val="801839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2" name="Picture 1"/>
          <p:cNvPicPr>
            <a:picLocks noChangeAspect="1"/>
          </p:cNvPicPr>
          <p:nvPr/>
        </p:nvPicPr>
        <p:blipFill>
          <a:blip r:embed="rId2"/>
          <a:stretch>
            <a:fillRect/>
          </a:stretch>
        </p:blipFill>
        <p:spPr>
          <a:xfrm>
            <a:off x="4139952" y="-1422"/>
            <a:ext cx="4834880" cy="7102270"/>
          </a:xfrm>
          <a:prstGeom prst="rect">
            <a:avLst/>
          </a:prstGeom>
        </p:spPr>
      </p:pic>
    </p:spTree>
    <p:extLst>
      <p:ext uri="{BB962C8B-B14F-4D97-AF65-F5344CB8AC3E}">
        <p14:creationId xmlns:p14="http://schemas.microsoft.com/office/powerpoint/2010/main" val="1933052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3" name="Picture 2"/>
          <p:cNvPicPr>
            <a:picLocks noChangeAspect="1"/>
          </p:cNvPicPr>
          <p:nvPr/>
        </p:nvPicPr>
        <p:blipFill>
          <a:blip r:embed="rId2"/>
          <a:stretch>
            <a:fillRect/>
          </a:stretch>
        </p:blipFill>
        <p:spPr>
          <a:xfrm>
            <a:off x="4283968" y="34353"/>
            <a:ext cx="4472802" cy="6929693"/>
          </a:xfrm>
          <a:prstGeom prst="rect">
            <a:avLst/>
          </a:prstGeom>
        </p:spPr>
      </p:pic>
    </p:spTree>
    <p:extLst>
      <p:ext uri="{BB962C8B-B14F-4D97-AF65-F5344CB8AC3E}">
        <p14:creationId xmlns:p14="http://schemas.microsoft.com/office/powerpoint/2010/main" val="4204363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5" name="Picture 4"/>
          <p:cNvPicPr>
            <a:picLocks noChangeAspect="1"/>
          </p:cNvPicPr>
          <p:nvPr/>
        </p:nvPicPr>
        <p:blipFill>
          <a:blip r:embed="rId2"/>
          <a:stretch>
            <a:fillRect/>
          </a:stretch>
        </p:blipFill>
        <p:spPr>
          <a:xfrm>
            <a:off x="4572000" y="0"/>
            <a:ext cx="4572000" cy="6858000"/>
          </a:xfrm>
          <a:prstGeom prst="rect">
            <a:avLst/>
          </a:prstGeom>
        </p:spPr>
      </p:pic>
    </p:spTree>
    <p:extLst>
      <p:ext uri="{BB962C8B-B14F-4D97-AF65-F5344CB8AC3E}">
        <p14:creationId xmlns:p14="http://schemas.microsoft.com/office/powerpoint/2010/main" val="4204363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6" name="Picture 5"/>
          <p:cNvPicPr>
            <a:picLocks noChangeAspect="1"/>
          </p:cNvPicPr>
          <p:nvPr/>
        </p:nvPicPr>
        <p:blipFill>
          <a:blip r:embed="rId2"/>
          <a:stretch>
            <a:fillRect/>
          </a:stretch>
        </p:blipFill>
        <p:spPr>
          <a:xfrm>
            <a:off x="4139952" y="0"/>
            <a:ext cx="4668592" cy="6858000"/>
          </a:xfrm>
          <a:prstGeom prst="rect">
            <a:avLst/>
          </a:prstGeom>
        </p:spPr>
      </p:pic>
    </p:spTree>
    <p:extLst>
      <p:ext uri="{BB962C8B-B14F-4D97-AF65-F5344CB8AC3E}">
        <p14:creationId xmlns:p14="http://schemas.microsoft.com/office/powerpoint/2010/main" val="4204363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7" name="Picture 6"/>
          <p:cNvPicPr>
            <a:picLocks noChangeAspect="1"/>
          </p:cNvPicPr>
          <p:nvPr/>
        </p:nvPicPr>
        <p:blipFill>
          <a:blip r:embed="rId2"/>
          <a:stretch>
            <a:fillRect/>
          </a:stretch>
        </p:blipFill>
        <p:spPr>
          <a:xfrm>
            <a:off x="3377458" y="882534"/>
            <a:ext cx="5080000" cy="5080000"/>
          </a:xfrm>
          <a:prstGeom prst="rect">
            <a:avLst/>
          </a:prstGeom>
        </p:spPr>
      </p:pic>
    </p:spTree>
    <p:extLst>
      <p:ext uri="{BB962C8B-B14F-4D97-AF65-F5344CB8AC3E}">
        <p14:creationId xmlns:p14="http://schemas.microsoft.com/office/powerpoint/2010/main" val="2186510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937849"/>
            <a:ext cx="8921303" cy="5947535"/>
          </a:xfrm>
          <a:prstGeom prst="rect">
            <a:avLst/>
          </a:prstGeom>
        </p:spPr>
      </p:pic>
      <p:sp>
        <p:nvSpPr>
          <p:cNvPr id="2" name="Title 1"/>
          <p:cNvSpPr>
            <a:spLocks noGrp="1"/>
          </p:cNvSpPr>
          <p:nvPr>
            <p:ph type="title"/>
          </p:nvPr>
        </p:nvSpPr>
        <p:spPr>
          <a:xfrm>
            <a:off x="457200" y="0"/>
            <a:ext cx="7467600" cy="1143000"/>
          </a:xfrm>
        </p:spPr>
        <p:txBody>
          <a:bodyPr/>
          <a:lstStyle/>
          <a:p>
            <a:r>
              <a:rPr lang="en-US" dirty="0"/>
              <a:t>INNOVATING TAKES TIME!</a:t>
            </a:r>
          </a:p>
        </p:txBody>
      </p:sp>
    </p:spTree>
    <p:extLst>
      <p:ext uri="{BB962C8B-B14F-4D97-AF65-F5344CB8AC3E}">
        <p14:creationId xmlns:p14="http://schemas.microsoft.com/office/powerpoint/2010/main" val="624250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 </a:t>
            </a:r>
          </a:p>
        </p:txBody>
      </p:sp>
      <p:sp>
        <p:nvSpPr>
          <p:cNvPr id="3" name="Content Placeholder 2"/>
          <p:cNvSpPr>
            <a:spLocks noGrp="1"/>
          </p:cNvSpPr>
          <p:nvPr>
            <p:ph idx="1"/>
          </p:nvPr>
        </p:nvSpPr>
        <p:spPr>
          <a:xfrm>
            <a:off x="457200" y="1600200"/>
            <a:ext cx="8305800" cy="4525963"/>
          </a:xfrm>
        </p:spPr>
        <p:txBody>
          <a:bodyPr>
            <a:normAutofit/>
          </a:bodyPr>
          <a:lstStyle/>
          <a:p>
            <a:r>
              <a:rPr lang="en-US" dirty="0">
                <a:solidFill>
                  <a:srgbClr val="FF6600"/>
                </a:solidFill>
              </a:rPr>
              <a:t>Incremental innovation </a:t>
            </a:r>
            <a:r>
              <a:rPr lang="en-US" dirty="0"/>
              <a:t>seeks to improve the systems that already exist, making them better, faster, cheaper. This is sometimes called "Market Pull" Innovation. </a:t>
            </a:r>
          </a:p>
          <a:p>
            <a:pPr>
              <a:buNone/>
            </a:pPr>
            <a:endParaRPr lang="en-US" dirty="0"/>
          </a:p>
          <a:p>
            <a:r>
              <a:rPr lang="en-US" dirty="0">
                <a:solidFill>
                  <a:srgbClr val="FF6600"/>
                </a:solidFill>
              </a:rPr>
              <a:t>Radical innovation </a:t>
            </a:r>
            <a:r>
              <a:rPr lang="en-US" dirty="0"/>
              <a:t>is more focused on new technologies, new business models and breakthrough businesses. This is sometimes called "Technology Push" Innovation</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SUMÁRIO</a:t>
            </a:r>
          </a:p>
        </p:txBody>
      </p:sp>
      <p:sp>
        <p:nvSpPr>
          <p:cNvPr id="4" name="Content Placeholder 3"/>
          <p:cNvSpPr>
            <a:spLocks noGrp="1"/>
          </p:cNvSpPr>
          <p:nvPr>
            <p:ph idx="1"/>
          </p:nvPr>
        </p:nvSpPr>
        <p:spPr>
          <a:xfrm>
            <a:off x="179512" y="1340768"/>
            <a:ext cx="8686800" cy="5257800"/>
          </a:xfrm>
        </p:spPr>
        <p:txBody>
          <a:bodyPr>
            <a:normAutofit/>
          </a:bodyPr>
          <a:lstStyle/>
          <a:p>
            <a:r>
              <a:rPr lang="en-US" dirty="0"/>
              <a:t>Innovation and it’s diverse models:</a:t>
            </a:r>
          </a:p>
          <a:p>
            <a:pPr lvl="1"/>
            <a:r>
              <a:rPr lang="en-US" dirty="0"/>
              <a:t>Innovation Vs Invention</a:t>
            </a:r>
          </a:p>
          <a:p>
            <a:pPr lvl="1"/>
            <a:r>
              <a:rPr lang="en-US" dirty="0"/>
              <a:t>Radical Vs Incremental Innovation</a:t>
            </a:r>
          </a:p>
          <a:p>
            <a:pPr lvl="1"/>
            <a:r>
              <a:rPr lang="en-US" dirty="0"/>
              <a:t>Open Vs Closed innovation</a:t>
            </a:r>
          </a:p>
          <a:p>
            <a:pPr lvl="1"/>
            <a:r>
              <a:rPr lang="en-US" dirty="0"/>
              <a:t>Other innovation models</a:t>
            </a:r>
          </a:p>
          <a:p>
            <a:r>
              <a:rPr lang="en-US" dirty="0"/>
              <a:t>Intellectual Property and how to protect knowledge</a:t>
            </a:r>
          </a:p>
          <a:p>
            <a:r>
              <a:rPr lang="en-US" dirty="0"/>
              <a:t>IR regulation of </a:t>
            </a:r>
            <a:r>
              <a:rPr lang="en-US" dirty="0" err="1"/>
              <a:t>ULisboa</a:t>
            </a:r>
            <a:endParaRPr lang="en-US" dirty="0"/>
          </a:p>
        </p:txBody>
      </p:sp>
    </p:spTree>
    <p:extLst>
      <p:ext uri="{BB962C8B-B14F-4D97-AF65-F5344CB8AC3E}">
        <p14:creationId xmlns:p14="http://schemas.microsoft.com/office/powerpoint/2010/main" val="3142678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0500"/>
            <a:ext cx="9144000" cy="6461615"/>
          </a:xfrm>
          <a:prstGeom prst="rect">
            <a:avLst/>
          </a:prstGeom>
        </p:spPr>
      </p:pic>
    </p:spTree>
    <p:extLst>
      <p:ext uri="{BB962C8B-B14F-4D97-AF65-F5344CB8AC3E}">
        <p14:creationId xmlns:p14="http://schemas.microsoft.com/office/powerpoint/2010/main" val="1509159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785" r="26069"/>
          <a:stretch/>
        </p:blipFill>
        <p:spPr>
          <a:xfrm>
            <a:off x="4644008" y="851899"/>
            <a:ext cx="4493846" cy="5136204"/>
          </a:xfrm>
          <a:prstGeom prst="rect">
            <a:avLst/>
          </a:prstGeom>
        </p:spPr>
      </p:pic>
      <p:pic>
        <p:nvPicPr>
          <p:cNvPr id="3" name="Picture 2"/>
          <p:cNvPicPr>
            <a:picLocks noChangeAspect="1"/>
          </p:cNvPicPr>
          <p:nvPr/>
        </p:nvPicPr>
        <p:blipFill rotWithShape="1">
          <a:blip r:embed="rId3"/>
          <a:srcRect l="11325" r="12820"/>
          <a:stretch/>
        </p:blipFill>
        <p:spPr>
          <a:xfrm>
            <a:off x="29810" y="851899"/>
            <a:ext cx="4648412" cy="4573177"/>
          </a:xfrm>
          <a:prstGeom prst="rect">
            <a:avLst/>
          </a:prstGeom>
        </p:spPr>
      </p:pic>
      <p:sp>
        <p:nvSpPr>
          <p:cNvPr id="4" name="TextBox 3"/>
          <p:cNvSpPr txBox="1"/>
          <p:nvPr/>
        </p:nvSpPr>
        <p:spPr>
          <a:xfrm>
            <a:off x="539552" y="188640"/>
            <a:ext cx="6696744" cy="523220"/>
          </a:xfrm>
          <a:prstGeom prst="rect">
            <a:avLst/>
          </a:prstGeom>
          <a:noFill/>
        </p:spPr>
        <p:txBody>
          <a:bodyPr wrap="square" rtlCol="0">
            <a:spAutoFit/>
          </a:bodyPr>
          <a:lstStyle/>
          <a:p>
            <a:r>
              <a:rPr lang="en-US" sz="2800" dirty="0"/>
              <a:t>RADICAL INNOVATION</a:t>
            </a:r>
          </a:p>
        </p:txBody>
      </p:sp>
      <p:pic>
        <p:nvPicPr>
          <p:cNvPr id="5" name="Picture 4"/>
          <p:cNvPicPr>
            <a:picLocks noChangeAspect="1"/>
          </p:cNvPicPr>
          <p:nvPr/>
        </p:nvPicPr>
        <p:blipFill>
          <a:blip r:embed="rId4"/>
          <a:stretch>
            <a:fillRect/>
          </a:stretch>
        </p:blipFill>
        <p:spPr>
          <a:xfrm>
            <a:off x="1334976" y="1196752"/>
            <a:ext cx="6618064" cy="4961067"/>
          </a:xfrm>
          <a:prstGeom prst="rect">
            <a:avLst/>
          </a:prstGeom>
        </p:spPr>
      </p:pic>
    </p:spTree>
    <p:extLst>
      <p:ext uri="{BB962C8B-B14F-4D97-AF65-F5344CB8AC3E}">
        <p14:creationId xmlns:p14="http://schemas.microsoft.com/office/powerpoint/2010/main" val="275361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11763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 </a:t>
            </a:r>
          </a:p>
        </p:txBody>
      </p:sp>
      <p:sp>
        <p:nvSpPr>
          <p:cNvPr id="3" name="Content Placeholder 2"/>
          <p:cNvSpPr>
            <a:spLocks noGrp="1"/>
          </p:cNvSpPr>
          <p:nvPr>
            <p:ph idx="1"/>
          </p:nvPr>
        </p:nvSpPr>
        <p:spPr>
          <a:xfrm>
            <a:off x="457200" y="1600200"/>
            <a:ext cx="8305800" cy="4525963"/>
          </a:xfrm>
        </p:spPr>
        <p:txBody>
          <a:bodyPr/>
          <a:lstStyle/>
          <a:p>
            <a:r>
              <a:rPr lang="en-US" dirty="0">
                <a:solidFill>
                  <a:srgbClr val="FF6600"/>
                </a:solidFill>
              </a:rPr>
              <a:t>Open innovation </a:t>
            </a:r>
            <a:r>
              <a:rPr lang="en-US" dirty="0"/>
              <a:t>valuable ideas come from inside or outside the company and can go to market from inside or outside the company as well. </a:t>
            </a:r>
          </a:p>
          <a:p>
            <a:pPr>
              <a:buNone/>
            </a:pPr>
            <a:endParaRPr lang="en-US" dirty="0"/>
          </a:p>
          <a:p>
            <a:r>
              <a:rPr lang="en-US" dirty="0">
                <a:solidFill>
                  <a:srgbClr val="FF6600"/>
                </a:solidFill>
              </a:rPr>
              <a:t>Closed innovation </a:t>
            </a:r>
            <a:r>
              <a:rPr lang="en-US" dirty="0"/>
              <a:t>valuable ideas for a company come from within this company and go to market from within this same company (centralized R&amp;D).</a:t>
            </a:r>
            <a:endParaRPr lang="en-GB"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CLOSED INNOVATION</a:t>
            </a:r>
          </a:p>
        </p:txBody>
      </p:sp>
      <p:pic>
        <p:nvPicPr>
          <p:cNvPr id="4" name="Picture 3"/>
          <p:cNvPicPr>
            <a:picLocks noChangeAspect="1"/>
          </p:cNvPicPr>
          <p:nvPr/>
        </p:nvPicPr>
        <p:blipFill>
          <a:blip r:embed="rId2"/>
          <a:stretch>
            <a:fillRect/>
          </a:stretch>
        </p:blipFill>
        <p:spPr>
          <a:xfrm>
            <a:off x="338905" y="1308100"/>
            <a:ext cx="4555560" cy="2552948"/>
          </a:xfrm>
          <a:prstGeom prst="rect">
            <a:avLst/>
          </a:prstGeom>
        </p:spPr>
      </p:pic>
      <p:pic>
        <p:nvPicPr>
          <p:cNvPr id="5" name="Picture 4"/>
          <p:cNvPicPr>
            <a:picLocks noChangeAspect="1"/>
          </p:cNvPicPr>
          <p:nvPr/>
        </p:nvPicPr>
        <p:blipFill>
          <a:blip r:embed="rId3"/>
          <a:stretch>
            <a:fillRect/>
          </a:stretch>
        </p:blipFill>
        <p:spPr>
          <a:xfrm>
            <a:off x="5436096" y="1556792"/>
            <a:ext cx="3456384" cy="1944216"/>
          </a:xfrm>
          <a:prstGeom prst="rect">
            <a:avLst/>
          </a:prstGeom>
        </p:spPr>
      </p:pic>
      <p:pic>
        <p:nvPicPr>
          <p:cNvPr id="6" name="Picture 5"/>
          <p:cNvPicPr>
            <a:picLocks noChangeAspect="1"/>
          </p:cNvPicPr>
          <p:nvPr/>
        </p:nvPicPr>
        <p:blipFill>
          <a:blip r:embed="rId4"/>
          <a:stretch>
            <a:fillRect/>
          </a:stretch>
        </p:blipFill>
        <p:spPr>
          <a:xfrm>
            <a:off x="2483768" y="3657600"/>
            <a:ext cx="4560168" cy="3030612"/>
          </a:xfrm>
          <a:prstGeom prst="rect">
            <a:avLst/>
          </a:prstGeom>
        </p:spPr>
      </p:pic>
    </p:spTree>
    <p:extLst>
      <p:ext uri="{BB962C8B-B14F-4D97-AF65-F5344CB8AC3E}">
        <p14:creationId xmlns:p14="http://schemas.microsoft.com/office/powerpoint/2010/main" val="282841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INNOVATION </a:t>
            </a:r>
          </a:p>
        </p:txBody>
      </p:sp>
      <p:pic>
        <p:nvPicPr>
          <p:cNvPr id="3" name="Picture 2"/>
          <p:cNvPicPr>
            <a:picLocks noChangeAspect="1"/>
          </p:cNvPicPr>
          <p:nvPr/>
        </p:nvPicPr>
        <p:blipFill>
          <a:blip r:embed="rId3"/>
          <a:stretch>
            <a:fillRect/>
          </a:stretch>
        </p:blipFill>
        <p:spPr>
          <a:xfrm>
            <a:off x="899592" y="4655200"/>
            <a:ext cx="1905000" cy="1524000"/>
          </a:xfrm>
          <a:prstGeom prst="rect">
            <a:avLst/>
          </a:prstGeom>
        </p:spPr>
      </p:pic>
      <p:pic>
        <p:nvPicPr>
          <p:cNvPr id="4" name="Picture 3"/>
          <p:cNvPicPr>
            <a:picLocks noChangeAspect="1"/>
          </p:cNvPicPr>
          <p:nvPr/>
        </p:nvPicPr>
        <p:blipFill>
          <a:blip r:embed="rId4"/>
          <a:stretch>
            <a:fillRect/>
          </a:stretch>
        </p:blipFill>
        <p:spPr>
          <a:xfrm>
            <a:off x="4367213" y="4733252"/>
            <a:ext cx="4095750" cy="1333500"/>
          </a:xfrm>
          <a:prstGeom prst="rect">
            <a:avLst/>
          </a:prstGeom>
        </p:spPr>
      </p:pic>
      <p:pic>
        <p:nvPicPr>
          <p:cNvPr id="7" name="Picture 6"/>
          <p:cNvPicPr>
            <a:picLocks noChangeAspect="1"/>
          </p:cNvPicPr>
          <p:nvPr/>
        </p:nvPicPr>
        <p:blipFill>
          <a:blip r:embed="rId5"/>
          <a:stretch>
            <a:fillRect/>
          </a:stretch>
        </p:blipFill>
        <p:spPr>
          <a:xfrm>
            <a:off x="2123728" y="1449789"/>
            <a:ext cx="4373488" cy="2729553"/>
          </a:xfrm>
          <a:prstGeom prst="rect">
            <a:avLst/>
          </a:prstGeom>
        </p:spPr>
      </p:pic>
    </p:spTree>
    <p:extLst>
      <p:ext uri="{BB962C8B-B14F-4D97-AF65-F5344CB8AC3E}">
        <p14:creationId xmlns:p14="http://schemas.microsoft.com/office/powerpoint/2010/main" val="304812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INNOVATION </a:t>
            </a:r>
          </a:p>
        </p:txBody>
      </p:sp>
      <p:pic>
        <p:nvPicPr>
          <p:cNvPr id="5" name="Picture 4" descr="Screen Shot 2016-09-14 at 19.28.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8880"/>
            <a:ext cx="9144000" cy="4338570"/>
          </a:xfrm>
          <a:prstGeom prst="rect">
            <a:avLst/>
          </a:prstGeom>
        </p:spPr>
      </p:pic>
      <p:pic>
        <p:nvPicPr>
          <p:cNvPr id="6" name="Picture 5"/>
          <p:cNvPicPr>
            <a:picLocks noChangeAspect="1"/>
          </p:cNvPicPr>
          <p:nvPr/>
        </p:nvPicPr>
        <p:blipFill>
          <a:blip r:embed="rId3"/>
          <a:stretch>
            <a:fillRect/>
          </a:stretch>
        </p:blipFill>
        <p:spPr>
          <a:xfrm>
            <a:off x="6929994" y="692696"/>
            <a:ext cx="1917700" cy="1905000"/>
          </a:xfrm>
          <a:prstGeom prst="rect">
            <a:avLst/>
          </a:prstGeom>
        </p:spPr>
      </p:pic>
    </p:spTree>
    <p:extLst>
      <p:ext uri="{BB962C8B-B14F-4D97-AF65-F5344CB8AC3E}">
        <p14:creationId xmlns:p14="http://schemas.microsoft.com/office/powerpoint/2010/main" val="4272796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689100"/>
            <a:ext cx="9144000" cy="3478902"/>
          </a:xfrm>
          <a:prstGeom prst="rect">
            <a:avLst/>
          </a:prstGeom>
        </p:spPr>
      </p:pic>
      <p:sp>
        <p:nvSpPr>
          <p:cNvPr id="5" name="Title 1"/>
          <p:cNvSpPr txBox="1">
            <a:spLocks/>
          </p:cNvSpPr>
          <p:nvPr/>
        </p:nvSpPr>
        <p:spPr>
          <a:xfrm>
            <a:off x="457200" y="274638"/>
            <a:ext cx="7467600" cy="114300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a:t>OPEN INNOVATION </a:t>
            </a:r>
            <a:endParaRPr lang="en-US" dirty="0"/>
          </a:p>
        </p:txBody>
      </p:sp>
    </p:spTree>
    <p:extLst>
      <p:ext uri="{BB962C8B-B14F-4D97-AF65-F5344CB8AC3E}">
        <p14:creationId xmlns:p14="http://schemas.microsoft.com/office/powerpoint/2010/main" val="2048727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 USES </a:t>
            </a:r>
            <a:r>
              <a:rPr lang="en-US" dirty="0">
                <a:solidFill>
                  <a:srgbClr val="FF0000"/>
                </a:solidFill>
              </a:rPr>
              <a:t>EXERCISE</a:t>
            </a:r>
          </a:p>
        </p:txBody>
      </p:sp>
      <p:sp>
        <p:nvSpPr>
          <p:cNvPr id="3" name="Content Placeholder 2"/>
          <p:cNvSpPr>
            <a:spLocks noGrp="1"/>
          </p:cNvSpPr>
          <p:nvPr>
            <p:ph idx="1"/>
          </p:nvPr>
        </p:nvSpPr>
        <p:spPr/>
        <p:txBody>
          <a:bodyPr>
            <a:normAutofit/>
          </a:bodyPr>
          <a:lstStyle/>
          <a:p>
            <a:r>
              <a:rPr lang="en-US" dirty="0"/>
              <a:t>Divide into 2 groups</a:t>
            </a:r>
          </a:p>
          <a:p>
            <a:endParaRPr lang="en-US" dirty="0"/>
          </a:p>
          <a:p>
            <a:r>
              <a:rPr lang="en-US" dirty="0"/>
              <a:t>Each group must in 10 min come up with a list of 100 different uses for the item in their selected card.</a:t>
            </a:r>
          </a:p>
          <a:p>
            <a:pPr marL="36576" indent="0">
              <a:buNone/>
            </a:pPr>
            <a:r>
              <a:rPr lang="en-US" dirty="0"/>
              <a:t>	</a:t>
            </a:r>
          </a:p>
          <a:p>
            <a:pPr marL="36576" indent="0">
              <a:buNone/>
            </a:pPr>
            <a:endParaRPr lang="en-US" dirty="0"/>
          </a:p>
        </p:txBody>
      </p:sp>
    </p:spTree>
    <p:extLst>
      <p:ext uri="{BB962C8B-B14F-4D97-AF65-F5344CB8AC3E}">
        <p14:creationId xmlns:p14="http://schemas.microsoft.com/office/powerpoint/2010/main" val="2589594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 BUCKETS </a:t>
            </a:r>
            <a:r>
              <a:rPr lang="en-US" b="1" dirty="0">
                <a:solidFill>
                  <a:srgbClr val="FF0000"/>
                </a:solidFill>
              </a:rPr>
              <a:t>EXERCISE</a:t>
            </a:r>
          </a:p>
        </p:txBody>
      </p:sp>
      <p:sp>
        <p:nvSpPr>
          <p:cNvPr id="3" name="Content Placeholder 2"/>
          <p:cNvSpPr>
            <a:spLocks noGrp="1"/>
          </p:cNvSpPr>
          <p:nvPr>
            <p:ph idx="1"/>
          </p:nvPr>
        </p:nvSpPr>
        <p:spPr>
          <a:xfrm>
            <a:off x="457200" y="1600200"/>
            <a:ext cx="8005763" cy="4525963"/>
          </a:xfrm>
        </p:spPr>
        <p:txBody>
          <a:bodyPr>
            <a:normAutofit fontScale="92500" lnSpcReduction="20000"/>
          </a:bodyPr>
          <a:lstStyle/>
          <a:p>
            <a:r>
              <a:rPr lang="en-US" dirty="0"/>
              <a:t>Divide in groups of 3-5</a:t>
            </a:r>
          </a:p>
          <a:p>
            <a:pPr marL="36576" indent="0">
              <a:buNone/>
            </a:pPr>
            <a:endParaRPr lang="en-US" dirty="0"/>
          </a:p>
          <a:p>
            <a:r>
              <a:rPr lang="en-US" dirty="0"/>
              <a:t>Each group: </a:t>
            </a:r>
          </a:p>
          <a:p>
            <a:pPr marL="36576" indent="0" algn="ctr">
              <a:buNone/>
            </a:pPr>
            <a:r>
              <a:rPr lang="en-US" dirty="0"/>
              <a:t>Pick a card from bucket A (Brands)</a:t>
            </a:r>
          </a:p>
          <a:p>
            <a:pPr marL="36576" indent="0" algn="ctr">
              <a:buNone/>
            </a:pPr>
            <a:r>
              <a:rPr lang="en-US" dirty="0"/>
              <a:t>+</a:t>
            </a:r>
          </a:p>
          <a:p>
            <a:pPr marL="36576" indent="0" algn="ctr">
              <a:buNone/>
            </a:pPr>
            <a:r>
              <a:rPr lang="en-US" dirty="0"/>
              <a:t>Pick a card from bucket B (needs)</a:t>
            </a:r>
          </a:p>
          <a:p>
            <a:pPr marL="36576" indent="0" algn="ctr">
              <a:buNone/>
            </a:pPr>
            <a:endParaRPr lang="en-US" dirty="0"/>
          </a:p>
          <a:p>
            <a:r>
              <a:rPr lang="en-US" dirty="0">
                <a:solidFill>
                  <a:srgbClr val="FF0000"/>
                </a:solidFill>
              </a:rPr>
              <a:t>Challenge</a:t>
            </a:r>
            <a:r>
              <a:rPr lang="en-US" dirty="0"/>
              <a:t>: You work for the company on the A card, and they now require you to develop a product for them that is on the B card. Present your solution.</a:t>
            </a:r>
          </a:p>
        </p:txBody>
      </p:sp>
    </p:spTree>
    <p:extLst>
      <p:ext uri="{BB962C8B-B14F-4D97-AF65-F5344CB8AC3E}">
        <p14:creationId xmlns:p14="http://schemas.microsoft.com/office/powerpoint/2010/main" val="1044690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 </a:t>
            </a:r>
          </a:p>
        </p:txBody>
      </p:sp>
      <p:sp>
        <p:nvSpPr>
          <p:cNvPr id="6" name="Content Placeholder 5"/>
          <p:cNvSpPr>
            <a:spLocks noGrp="1"/>
          </p:cNvSpPr>
          <p:nvPr>
            <p:ph idx="1"/>
          </p:nvPr>
        </p:nvSpPr>
        <p:spPr>
          <a:xfrm>
            <a:off x="457200" y="1676400"/>
            <a:ext cx="8686800" cy="5181600"/>
          </a:xfrm>
        </p:spPr>
        <p:txBody>
          <a:bodyPr>
            <a:normAutofit fontScale="85000" lnSpcReduction="20000"/>
          </a:bodyPr>
          <a:lstStyle/>
          <a:p>
            <a:r>
              <a:rPr lang="en-US" dirty="0">
                <a:solidFill>
                  <a:srgbClr val="FF6600"/>
                </a:solidFill>
              </a:rPr>
              <a:t>Innovation</a:t>
            </a:r>
            <a:r>
              <a:rPr lang="en-US" dirty="0"/>
              <a:t> is </a:t>
            </a:r>
            <a:r>
              <a:rPr lang="en-US" dirty="0">
                <a:solidFill>
                  <a:srgbClr val="FF7E54"/>
                </a:solidFill>
              </a:rPr>
              <a:t>people </a:t>
            </a:r>
            <a:r>
              <a:rPr lang="en-US" dirty="0"/>
              <a:t>creating </a:t>
            </a:r>
            <a:r>
              <a:rPr lang="en-US" dirty="0">
                <a:solidFill>
                  <a:srgbClr val="FF0000"/>
                </a:solidFill>
              </a:rPr>
              <a:t>value</a:t>
            </a:r>
            <a:r>
              <a:rPr lang="en-US" dirty="0"/>
              <a:t> by implementing new ideas</a:t>
            </a:r>
          </a:p>
          <a:p>
            <a:endParaRPr lang="en-US" dirty="0">
              <a:solidFill>
                <a:srgbClr val="FF6600"/>
              </a:solidFill>
            </a:endParaRPr>
          </a:p>
          <a:p>
            <a:r>
              <a:rPr lang="en-US" dirty="0">
                <a:solidFill>
                  <a:srgbClr val="FF6600"/>
                </a:solidFill>
              </a:rPr>
              <a:t>Innovation</a:t>
            </a:r>
            <a:r>
              <a:rPr lang="en-US" dirty="0"/>
              <a:t> is </a:t>
            </a:r>
            <a:r>
              <a:rPr lang="en-US" dirty="0">
                <a:solidFill>
                  <a:srgbClr val="FF7E54"/>
                </a:solidFill>
              </a:rPr>
              <a:t>something </a:t>
            </a:r>
            <a:r>
              <a:rPr lang="en-US" dirty="0">
                <a:solidFill>
                  <a:srgbClr val="FF0000"/>
                </a:solidFill>
              </a:rPr>
              <a:t>different </a:t>
            </a:r>
            <a:r>
              <a:rPr lang="en-US" dirty="0"/>
              <a:t>that has </a:t>
            </a:r>
            <a:r>
              <a:rPr lang="en-US" dirty="0">
                <a:solidFill>
                  <a:srgbClr val="FF0000"/>
                </a:solidFill>
              </a:rPr>
              <a:t>impact</a:t>
            </a:r>
          </a:p>
          <a:p>
            <a:pPr>
              <a:buNone/>
            </a:pPr>
            <a:endParaRPr lang="en-US" dirty="0"/>
          </a:p>
          <a:p>
            <a:r>
              <a:rPr lang="en-US" dirty="0">
                <a:solidFill>
                  <a:srgbClr val="FF6600"/>
                </a:solidFill>
              </a:rPr>
              <a:t>Innovation</a:t>
            </a:r>
            <a:r>
              <a:rPr lang="en-US" dirty="0"/>
              <a:t> concerns the </a:t>
            </a:r>
            <a:r>
              <a:rPr lang="en-US" dirty="0">
                <a:solidFill>
                  <a:srgbClr val="FF0000"/>
                </a:solidFill>
              </a:rPr>
              <a:t>search</a:t>
            </a:r>
            <a:r>
              <a:rPr lang="en-US" dirty="0"/>
              <a:t> for and the discovery, experimentation, development, imitation and adoption of new products, new processes and new organizational set ups</a:t>
            </a:r>
          </a:p>
          <a:p>
            <a:pPr>
              <a:buNone/>
            </a:pPr>
            <a:endParaRPr lang="en-US" dirty="0"/>
          </a:p>
          <a:p>
            <a:r>
              <a:rPr lang="en-US" dirty="0">
                <a:solidFill>
                  <a:srgbClr val="FF6600"/>
                </a:solidFill>
              </a:rPr>
              <a:t>Innovation</a:t>
            </a:r>
            <a:r>
              <a:rPr lang="en-US" dirty="0"/>
              <a:t> is the </a:t>
            </a:r>
            <a:r>
              <a:rPr lang="en-US" dirty="0">
                <a:solidFill>
                  <a:srgbClr val="FF0000"/>
                </a:solidFill>
              </a:rPr>
              <a:t>conversion of knowledge </a:t>
            </a:r>
            <a:r>
              <a:rPr lang="en-US" dirty="0"/>
              <a:t>and ideas into a benefit, which may be for commercial use or for the public good; the benefit may be new or improved products, processes or services</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INNOVATION </a:t>
            </a:r>
          </a:p>
        </p:txBody>
      </p:sp>
      <p:sp>
        <p:nvSpPr>
          <p:cNvPr id="3" name="Content Placeholder 2"/>
          <p:cNvSpPr>
            <a:spLocks noGrp="1"/>
          </p:cNvSpPr>
          <p:nvPr>
            <p:ph idx="1"/>
          </p:nvPr>
        </p:nvSpPr>
        <p:spPr/>
        <p:txBody>
          <a:bodyPr/>
          <a:lstStyle/>
          <a:p>
            <a:r>
              <a:rPr lang="en-US" dirty="0"/>
              <a:t>Product / Service</a:t>
            </a:r>
          </a:p>
          <a:p>
            <a:pPr marL="36576" indent="0">
              <a:buNone/>
            </a:pPr>
            <a:endParaRPr lang="en-US" dirty="0"/>
          </a:p>
          <a:p>
            <a:r>
              <a:rPr lang="en-US" dirty="0"/>
              <a:t>Process</a:t>
            </a:r>
          </a:p>
          <a:p>
            <a:pPr marL="36576" indent="0">
              <a:buNone/>
            </a:pPr>
            <a:endParaRPr lang="en-US" dirty="0"/>
          </a:p>
          <a:p>
            <a:r>
              <a:rPr lang="en-US" dirty="0"/>
              <a:t>Business model</a:t>
            </a:r>
          </a:p>
          <a:p>
            <a:endParaRPr lang="en-US" dirty="0"/>
          </a:p>
          <a:p>
            <a:r>
              <a:rPr lang="en-US" dirty="0"/>
              <a:t>Strategy</a:t>
            </a:r>
          </a:p>
          <a:p>
            <a:endParaRPr lang="en-US" dirty="0"/>
          </a:p>
        </p:txBody>
      </p:sp>
    </p:spTree>
    <p:extLst>
      <p:ext uri="{BB962C8B-B14F-4D97-AF65-F5344CB8AC3E}">
        <p14:creationId xmlns:p14="http://schemas.microsoft.com/office/powerpoint/2010/main" val="1782603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116632"/>
            <a:ext cx="7467600" cy="114300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pt-PT" dirty="0"/>
              <a:t>INVENTIONS &amp; PROTECTION</a:t>
            </a:r>
            <a:endParaRPr lang="en-GB" dirty="0"/>
          </a:p>
        </p:txBody>
      </p:sp>
      <p:sp>
        <p:nvSpPr>
          <p:cNvPr id="5" name="Content Placeholder 2"/>
          <p:cNvSpPr txBox="1">
            <a:spLocks/>
          </p:cNvSpPr>
          <p:nvPr/>
        </p:nvSpPr>
        <p:spPr>
          <a:xfrm>
            <a:off x="339055" y="1361232"/>
            <a:ext cx="8123907" cy="4525963"/>
          </a:xfrm>
          <a:prstGeom prst="rect">
            <a:avLst/>
          </a:prstGeom>
        </p:spPr>
        <p:txBody>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endParaRPr lang="en-US" sz="3200" dirty="0"/>
          </a:p>
          <a:p>
            <a:r>
              <a:rPr lang="en-US" sz="3200" dirty="0"/>
              <a:t>Protection guarantees some sort of exclusivity</a:t>
            </a:r>
          </a:p>
          <a:p>
            <a:pPr marL="36576" indent="0">
              <a:buNone/>
            </a:pPr>
            <a:endParaRPr lang="en-US" sz="3200" dirty="0"/>
          </a:p>
          <a:p>
            <a:pPr marL="36576" indent="0">
              <a:buNone/>
            </a:pPr>
            <a:endParaRPr lang="en-US" sz="3200" dirty="0"/>
          </a:p>
          <a:p>
            <a:pPr marL="36576" indent="0">
              <a:buNone/>
            </a:pPr>
            <a:endParaRPr lang="en-US" sz="3200" dirty="0"/>
          </a:p>
          <a:p>
            <a:r>
              <a:rPr lang="en-US" sz="3200" dirty="0"/>
              <a:t>Must we Protect EVERYTHING?</a:t>
            </a:r>
            <a:endParaRPr lang="en-GB" sz="3200" dirty="0"/>
          </a:p>
        </p:txBody>
      </p:sp>
    </p:spTree>
    <p:extLst>
      <p:ext uri="{BB962C8B-B14F-4D97-AF65-F5344CB8AC3E}">
        <p14:creationId xmlns:p14="http://schemas.microsoft.com/office/powerpoint/2010/main" val="1641490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794" y="381000"/>
            <a:ext cx="8126412" cy="1447800"/>
          </a:xfrm>
        </p:spPr>
        <p:txBody>
          <a:bodyPr/>
          <a:lstStyle/>
          <a:p>
            <a:r>
              <a:rPr lang="en-GB" dirty="0"/>
              <a:t>Intellectual Property </a:t>
            </a:r>
          </a:p>
        </p:txBody>
      </p:sp>
      <p:sp>
        <p:nvSpPr>
          <p:cNvPr id="3" name="Content Placeholder 2"/>
          <p:cNvSpPr>
            <a:spLocks noGrp="1"/>
          </p:cNvSpPr>
          <p:nvPr>
            <p:ph idx="1"/>
          </p:nvPr>
        </p:nvSpPr>
        <p:spPr>
          <a:xfrm>
            <a:off x="838200" y="1981200"/>
            <a:ext cx="7467600" cy="4525963"/>
          </a:xfrm>
        </p:spPr>
        <p:txBody>
          <a:bodyPr/>
          <a:lstStyle/>
          <a:p>
            <a:r>
              <a:rPr lang="en-US" dirty="0"/>
              <a:t>Intellectual Property (IP) protection guarantees the inventor of a new process or product to benefit from, or allow others to take profit from, the exploitation of that IP, either financially or other, preventing the possibility of unfair use of it by third parties.</a:t>
            </a:r>
            <a:endParaRPr lang="en-GB" dirty="0"/>
          </a:p>
        </p:txBody>
      </p:sp>
    </p:spTree>
    <p:extLst>
      <p:ext uri="{BB962C8B-B14F-4D97-AF65-F5344CB8AC3E}">
        <p14:creationId xmlns:p14="http://schemas.microsoft.com/office/powerpoint/2010/main" val="1176343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577" y="1124744"/>
            <a:ext cx="9003927" cy="4429932"/>
          </a:xfrm>
          <a:prstGeom prst="rect">
            <a:avLst/>
          </a:prstGeom>
        </p:spPr>
      </p:pic>
    </p:spTree>
    <p:extLst>
      <p:ext uri="{BB962C8B-B14F-4D97-AF65-F5344CB8AC3E}">
        <p14:creationId xmlns:p14="http://schemas.microsoft.com/office/powerpoint/2010/main" val="1631017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431212" cy="1447800"/>
          </a:xfrm>
        </p:spPr>
        <p:txBody>
          <a:bodyPr/>
          <a:lstStyle/>
          <a:p>
            <a:r>
              <a:rPr lang="en-GB" dirty="0"/>
              <a:t>PATENTS</a:t>
            </a:r>
          </a:p>
        </p:txBody>
      </p:sp>
      <p:sp>
        <p:nvSpPr>
          <p:cNvPr id="3" name="Content Placeholder 2"/>
          <p:cNvSpPr>
            <a:spLocks noGrp="1"/>
          </p:cNvSpPr>
          <p:nvPr>
            <p:ph idx="1"/>
          </p:nvPr>
        </p:nvSpPr>
        <p:spPr>
          <a:xfrm>
            <a:off x="228600" y="1447800"/>
            <a:ext cx="8763000" cy="4525963"/>
          </a:xfrm>
        </p:spPr>
        <p:txBody>
          <a:bodyPr/>
          <a:lstStyle/>
          <a:p>
            <a:r>
              <a:rPr lang="en-US" dirty="0"/>
              <a:t>A patent is a monopolist right given to the inventor for a period of up to 20 years, depending on national laws, that is restricted to the details and claims defined in the patent’s document.</a:t>
            </a:r>
          </a:p>
          <a:p>
            <a:pPr>
              <a:buNone/>
            </a:pPr>
            <a:endParaRPr lang="en-US" dirty="0"/>
          </a:p>
          <a:p>
            <a:r>
              <a:rPr lang="en-US" dirty="0"/>
              <a:t>Only new, inventive and industrially suitable inventions can be patented.</a:t>
            </a:r>
            <a:endParaRPr lang="en-GB" dirty="0"/>
          </a:p>
        </p:txBody>
      </p:sp>
    </p:spTree>
    <p:extLst>
      <p:ext uri="{BB962C8B-B14F-4D97-AF65-F5344CB8AC3E}">
        <p14:creationId xmlns:p14="http://schemas.microsoft.com/office/powerpoint/2010/main" val="1335334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35000"/>
            <a:ext cx="9144000" cy="5575905"/>
          </a:xfrm>
          <a:prstGeom prst="rect">
            <a:avLst/>
          </a:prstGeom>
        </p:spPr>
      </p:pic>
    </p:spTree>
    <p:extLst>
      <p:ext uri="{BB962C8B-B14F-4D97-AF65-F5344CB8AC3E}">
        <p14:creationId xmlns:p14="http://schemas.microsoft.com/office/powerpoint/2010/main" val="885917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4" y="0"/>
            <a:ext cx="7704571" cy="6858000"/>
          </a:xfrm>
          <a:prstGeom prst="rect">
            <a:avLst/>
          </a:prstGeom>
        </p:spPr>
      </p:pic>
    </p:spTree>
    <p:extLst>
      <p:ext uri="{BB962C8B-B14F-4D97-AF65-F5344CB8AC3E}">
        <p14:creationId xmlns:p14="http://schemas.microsoft.com/office/powerpoint/2010/main" val="3014979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PATENTS</a:t>
            </a:r>
            <a:endParaRPr lang="en-US" dirty="0"/>
          </a:p>
        </p:txBody>
      </p:sp>
      <p:pic>
        <p:nvPicPr>
          <p:cNvPr id="4" name="Picture 3"/>
          <p:cNvPicPr>
            <a:picLocks noChangeAspect="1"/>
          </p:cNvPicPr>
          <p:nvPr/>
        </p:nvPicPr>
        <p:blipFill>
          <a:blip r:embed="rId2"/>
          <a:stretch>
            <a:fillRect/>
          </a:stretch>
        </p:blipFill>
        <p:spPr>
          <a:xfrm>
            <a:off x="1691680" y="1268760"/>
            <a:ext cx="5173128" cy="5485550"/>
          </a:xfrm>
          <a:prstGeom prst="rect">
            <a:avLst/>
          </a:prstGeom>
        </p:spPr>
      </p:pic>
    </p:spTree>
    <p:extLst>
      <p:ext uri="{BB962C8B-B14F-4D97-AF65-F5344CB8AC3E}">
        <p14:creationId xmlns:p14="http://schemas.microsoft.com/office/powerpoint/2010/main" val="790876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t>What can NOT be patented:</a:t>
            </a:r>
          </a:p>
          <a:p>
            <a:pPr lvl="1"/>
            <a:r>
              <a:rPr lang="en-US" dirty="0"/>
              <a:t>Live organisms</a:t>
            </a:r>
          </a:p>
          <a:p>
            <a:pPr lvl="1"/>
            <a:r>
              <a:rPr lang="en-US" dirty="0"/>
              <a:t>Original DNA sequences/genes</a:t>
            </a:r>
          </a:p>
          <a:p>
            <a:pPr lvl="1"/>
            <a:r>
              <a:rPr lang="en-US" dirty="0"/>
              <a:t>Anything in nature</a:t>
            </a:r>
          </a:p>
          <a:p>
            <a:pPr lvl="1"/>
            <a:r>
              <a:rPr lang="en-US" dirty="0"/>
              <a:t>Software</a:t>
            </a:r>
          </a:p>
          <a:p>
            <a:pPr lvl="1"/>
            <a:endParaRPr lang="en-US" dirty="0"/>
          </a:p>
          <a:p>
            <a:r>
              <a:rPr lang="en-US" dirty="0"/>
              <a:t>What CAN be patented:</a:t>
            </a:r>
          </a:p>
          <a:p>
            <a:pPr lvl="1"/>
            <a:r>
              <a:rPr lang="en-US" dirty="0"/>
              <a:t>Uses/production methods of live organisms</a:t>
            </a:r>
          </a:p>
          <a:p>
            <a:pPr lvl="1"/>
            <a:r>
              <a:rPr lang="en-US" dirty="0"/>
              <a:t>Modified/recombinant DNA sequences, vectors and methods</a:t>
            </a:r>
          </a:p>
          <a:p>
            <a:pPr lvl="1"/>
            <a:r>
              <a:rPr lang="en-US" dirty="0"/>
              <a:t>Anything that is modified from nature</a:t>
            </a:r>
          </a:p>
          <a:p>
            <a:pPr lvl="1"/>
            <a:r>
              <a:rPr lang="en-US" dirty="0"/>
              <a:t>Usage of a code/algorithm</a:t>
            </a:r>
          </a:p>
          <a:p>
            <a:pPr lvl="1"/>
            <a:endParaRPr lang="en-US" dirty="0"/>
          </a:p>
          <a:p>
            <a:pPr lvl="1"/>
            <a:endParaRPr lang="en-US" dirty="0"/>
          </a:p>
          <a:p>
            <a:pPr lvl="2"/>
            <a:endParaRPr lang="en-US" dirty="0"/>
          </a:p>
          <a:p>
            <a:pPr lvl="2"/>
            <a:endParaRPr lang="en-US" dirty="0"/>
          </a:p>
        </p:txBody>
      </p:sp>
      <p:sp>
        <p:nvSpPr>
          <p:cNvPr id="4" name="Title 1"/>
          <p:cNvSpPr txBox="1">
            <a:spLocks/>
          </p:cNvSpPr>
          <p:nvPr/>
        </p:nvSpPr>
        <p:spPr>
          <a:xfrm>
            <a:off x="381000" y="0"/>
            <a:ext cx="8431212" cy="14478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t>PATENTS</a:t>
            </a:r>
          </a:p>
        </p:txBody>
      </p:sp>
    </p:spTree>
    <p:extLst>
      <p:ext uri="{BB962C8B-B14F-4D97-AF65-F5344CB8AC3E}">
        <p14:creationId xmlns:p14="http://schemas.microsoft.com/office/powerpoint/2010/main" val="602948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hlinkClick r:id="rId2"/>
              </a:rPr>
              <a:t>www.inpi.pt</a:t>
            </a:r>
            <a:endParaRPr lang="en-GB" dirty="0"/>
          </a:p>
          <a:p>
            <a:endParaRPr lang="en-GB" dirty="0"/>
          </a:p>
          <a:p>
            <a:r>
              <a:rPr lang="en-GB" dirty="0">
                <a:hlinkClick r:id="rId3"/>
              </a:rPr>
              <a:t>www.wipo.com</a:t>
            </a:r>
            <a:endParaRPr lang="en-GB" dirty="0"/>
          </a:p>
          <a:p>
            <a:endParaRPr lang="en-GB" dirty="0"/>
          </a:p>
          <a:p>
            <a:r>
              <a:rPr lang="en-GB" dirty="0">
                <a:hlinkClick r:id="rId4"/>
              </a:rPr>
              <a:t>https://www.epo.org/index.html</a:t>
            </a:r>
            <a:endParaRPr lang="en-GB" dirty="0"/>
          </a:p>
          <a:p>
            <a:endParaRPr lang="en-GB" dirty="0"/>
          </a:p>
          <a:p>
            <a:pPr>
              <a:buNone/>
            </a:pPr>
            <a:endParaRPr lang="en-GB" dirty="0"/>
          </a:p>
        </p:txBody>
      </p:sp>
      <p:sp>
        <p:nvSpPr>
          <p:cNvPr id="4" name="Title 1"/>
          <p:cNvSpPr txBox="1">
            <a:spLocks/>
          </p:cNvSpPr>
          <p:nvPr/>
        </p:nvSpPr>
        <p:spPr>
          <a:xfrm>
            <a:off x="381000" y="0"/>
            <a:ext cx="8431212" cy="1447800"/>
          </a:xfrm>
          <a:prstGeom prst="rect">
            <a:avLst/>
          </a:prstGeom>
        </p:spPr>
        <p:txBody>
          <a:bodyPr vert="horz" lIns="45720" rIns="45720" anchor="ctr">
            <a:normAutofit/>
          </a:bodyPr>
          <a:lstStyle/>
          <a:p>
            <a:pPr lvl="0" defTabSz="914400">
              <a:spcBef>
                <a:spcPct val="0"/>
              </a:spcBef>
              <a:defRPr/>
            </a:pPr>
            <a:r>
              <a:rPr lang="en-GB" sz="4800" dirty="0"/>
              <a:t>PATENTS DATABASES</a:t>
            </a:r>
            <a:endParaRPr kumimoji="0" lang="en-GB" sz="4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351300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INNOVATION is </a:t>
            </a:r>
            <a:r>
              <a:rPr lang="en-US" dirty="0">
                <a:solidFill>
                  <a:srgbClr val="FF0000"/>
                </a:solidFill>
              </a:rPr>
              <a:t>NOT</a:t>
            </a:r>
            <a:r>
              <a:rPr lang="en-US" dirty="0"/>
              <a:t> TECHNOLOGY BASED</a:t>
            </a:r>
          </a:p>
          <a:p>
            <a:pPr marL="36576" indent="0">
              <a:buNone/>
            </a:pPr>
            <a:endParaRPr lang="en-US" dirty="0"/>
          </a:p>
          <a:p>
            <a:r>
              <a:rPr lang="en-US" dirty="0"/>
              <a:t>INNOVATION ≠ </a:t>
            </a:r>
            <a:r>
              <a:rPr lang="en-US" dirty="0">
                <a:solidFill>
                  <a:srgbClr val="FF0000"/>
                </a:solidFill>
              </a:rPr>
              <a:t>CREATIVITY </a:t>
            </a:r>
          </a:p>
          <a:p>
            <a:endParaRPr lang="en-US" dirty="0">
              <a:solidFill>
                <a:srgbClr val="FF0000"/>
              </a:solidFill>
            </a:endParaRPr>
          </a:p>
          <a:p>
            <a:r>
              <a:rPr lang="en-US" dirty="0"/>
              <a:t>INNOVATION ≠ </a:t>
            </a:r>
            <a:r>
              <a:rPr lang="en-US" dirty="0">
                <a:solidFill>
                  <a:srgbClr val="FF0000"/>
                </a:solidFill>
              </a:rPr>
              <a:t>NOT BEEN DONE BEFORE!</a:t>
            </a:r>
          </a:p>
          <a:p>
            <a:pPr marL="36576" indent="0">
              <a:buNone/>
            </a:pPr>
            <a:endParaRPr lang="en-US" dirty="0">
              <a:solidFill>
                <a:srgbClr val="FF0000"/>
              </a:solidFill>
            </a:endParaRPr>
          </a:p>
          <a:p>
            <a:endParaRPr lang="en-US" dirty="0">
              <a:solidFill>
                <a:srgbClr val="FF0000"/>
              </a:solidFill>
            </a:endParaRPr>
          </a:p>
        </p:txBody>
      </p:sp>
      <p:sp>
        <p:nvSpPr>
          <p:cNvPr id="4" name="Title 1"/>
          <p:cNvSpPr txBox="1">
            <a:spLocks/>
          </p:cNvSpPr>
          <p:nvPr/>
        </p:nvSpPr>
        <p:spPr>
          <a:xfrm>
            <a:off x="609600" y="427038"/>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t>INNOVATION </a:t>
            </a:r>
          </a:p>
        </p:txBody>
      </p:sp>
    </p:spTree>
    <p:extLst>
      <p:ext uri="{BB962C8B-B14F-4D97-AF65-F5344CB8AC3E}">
        <p14:creationId xmlns:p14="http://schemas.microsoft.com/office/powerpoint/2010/main" val="381724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23764" y="0"/>
            <a:ext cx="6840760" cy="6655875"/>
          </a:xfrm>
          <a:prstGeom prst="rect">
            <a:avLst/>
          </a:prstGeom>
        </p:spPr>
      </p:pic>
    </p:spTree>
    <p:extLst>
      <p:ext uri="{BB962C8B-B14F-4D97-AF65-F5344CB8AC3E}">
        <p14:creationId xmlns:p14="http://schemas.microsoft.com/office/powerpoint/2010/main" val="1408041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9200"/>
            <a:ext cx="9144000" cy="4411980"/>
          </a:xfrm>
          <a:prstGeom prst="rect">
            <a:avLst/>
          </a:prstGeom>
        </p:spPr>
      </p:pic>
    </p:spTree>
    <p:extLst>
      <p:ext uri="{BB962C8B-B14F-4D97-AF65-F5344CB8AC3E}">
        <p14:creationId xmlns:p14="http://schemas.microsoft.com/office/powerpoint/2010/main" val="418049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7467600" cy="1143000"/>
          </a:xfrm>
        </p:spPr>
        <p:txBody>
          <a:bodyPr/>
          <a:lstStyle/>
          <a:p>
            <a:r>
              <a:rPr lang="en-GB" dirty="0"/>
              <a:t>The IP CODE of ULISBOA</a:t>
            </a:r>
          </a:p>
        </p:txBody>
      </p:sp>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5" name="Picture 4" descr="Screen Shot 2014-03-13 at 16.18.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043608"/>
            <a:ext cx="8403442" cy="5251358"/>
          </a:xfrm>
          <a:prstGeom prst="rect">
            <a:avLst/>
          </a:prstGeom>
        </p:spPr>
      </p:pic>
    </p:spTree>
    <p:extLst>
      <p:ext uri="{BB962C8B-B14F-4D97-AF65-F5344CB8AC3E}">
        <p14:creationId xmlns:p14="http://schemas.microsoft.com/office/powerpoint/2010/main" val="2532933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3" name="Picture 2" descr="Screen Shot 2014-03-13 at 16.21.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807602"/>
            <a:ext cx="4706804" cy="5616624"/>
          </a:xfrm>
          <a:prstGeom prst="rect">
            <a:avLst/>
          </a:prstGeom>
        </p:spPr>
      </p:pic>
      <p:sp>
        <p:nvSpPr>
          <p:cNvPr id="6" name="Title 1"/>
          <p:cNvSpPr txBox="1">
            <a:spLocks/>
          </p:cNvSpPr>
          <p:nvPr/>
        </p:nvSpPr>
        <p:spPr>
          <a:xfrm>
            <a:off x="457200" y="-9939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a:t>The IP CODE of ULISBOA</a:t>
            </a:r>
            <a:endParaRPr lang="en-GB" dirty="0"/>
          </a:p>
        </p:txBody>
      </p:sp>
    </p:spTree>
    <p:extLst>
      <p:ext uri="{BB962C8B-B14F-4D97-AF65-F5344CB8AC3E}">
        <p14:creationId xmlns:p14="http://schemas.microsoft.com/office/powerpoint/2010/main" val="1755791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sp>
        <p:nvSpPr>
          <p:cNvPr id="3" name="TextBox 2"/>
          <p:cNvSpPr txBox="1"/>
          <p:nvPr/>
        </p:nvSpPr>
        <p:spPr>
          <a:xfrm>
            <a:off x="611560" y="1268760"/>
            <a:ext cx="7632848" cy="3785652"/>
          </a:xfrm>
          <a:prstGeom prst="rect">
            <a:avLst/>
          </a:prstGeom>
          <a:noFill/>
        </p:spPr>
        <p:txBody>
          <a:bodyPr wrap="square" rtlCol="0">
            <a:spAutoFit/>
          </a:bodyPr>
          <a:lstStyle/>
          <a:p>
            <a:r>
              <a:rPr lang="en-GB" sz="2000" u="sng" dirty="0">
                <a:solidFill>
                  <a:prstClr val="black"/>
                </a:solidFill>
                <a:latin typeface="Arial"/>
              </a:rPr>
              <a:t>KEY POINTS</a:t>
            </a:r>
          </a:p>
          <a:p>
            <a:pPr marL="342900" indent="-342900">
              <a:buFontTx/>
              <a:buAutoNum type="arabicPeriod"/>
            </a:pPr>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All the rights over R&amp;D performed in UL belong to UL</a:t>
            </a:r>
          </a:p>
          <a:p>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The inventor has the right to be recognised as so in any IP piece or communication (or not if he/she desires so)</a:t>
            </a:r>
          </a:p>
          <a:p>
            <a:pPr marL="342900" indent="-342900">
              <a:buFontTx/>
              <a:buAutoNum type="arabicPeriod"/>
            </a:pPr>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The inventor shall communicate the invention to UL (Via TT@UL) maximum 1 month after invention was made</a:t>
            </a:r>
          </a:p>
          <a:p>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If UL has no interest in protecting the IP, it can give partial or full rights to inventor</a:t>
            </a:r>
          </a:p>
        </p:txBody>
      </p:sp>
      <p:sp>
        <p:nvSpPr>
          <p:cNvPr id="6" name="Title 1"/>
          <p:cNvSpPr txBox="1">
            <a:spLocks/>
          </p:cNvSpPr>
          <p:nvPr/>
        </p:nvSpPr>
        <p:spPr>
          <a:xfrm>
            <a:off x="457200" y="-9939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a:t>The IP CODE of ULISBOA</a:t>
            </a:r>
            <a:endParaRPr lang="en-GB" dirty="0"/>
          </a:p>
        </p:txBody>
      </p:sp>
    </p:spTree>
    <p:extLst>
      <p:ext uri="{BB962C8B-B14F-4D97-AF65-F5344CB8AC3E}">
        <p14:creationId xmlns:p14="http://schemas.microsoft.com/office/powerpoint/2010/main" val="4127892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3" name="Picture 2" descr="Screen Shot 2014-03-13 at 16.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7661"/>
            <a:ext cx="9144000" cy="4117354"/>
          </a:xfrm>
          <a:prstGeom prst="rect">
            <a:avLst/>
          </a:prstGeom>
        </p:spPr>
      </p:pic>
      <p:sp>
        <p:nvSpPr>
          <p:cNvPr id="6" name="TextBox 5"/>
          <p:cNvSpPr txBox="1"/>
          <p:nvPr/>
        </p:nvSpPr>
        <p:spPr>
          <a:xfrm>
            <a:off x="457200" y="1043608"/>
            <a:ext cx="7355160" cy="369332"/>
          </a:xfrm>
          <a:prstGeom prst="rect">
            <a:avLst/>
          </a:prstGeom>
          <a:noFill/>
        </p:spPr>
        <p:txBody>
          <a:bodyPr wrap="square" rtlCol="0">
            <a:spAutoFit/>
          </a:bodyPr>
          <a:lstStyle/>
          <a:p>
            <a:r>
              <a:rPr lang="en-GB" dirty="0">
                <a:solidFill>
                  <a:prstClr val="black"/>
                </a:solidFill>
                <a:latin typeface="Arial"/>
              </a:rPr>
              <a:t>1</a:t>
            </a:r>
            <a:r>
              <a:rPr lang="en-GB" baseline="30000" dirty="0">
                <a:solidFill>
                  <a:prstClr val="black"/>
                </a:solidFill>
                <a:latin typeface="Arial"/>
              </a:rPr>
              <a:t>st</a:t>
            </a:r>
            <a:r>
              <a:rPr lang="en-GB" dirty="0">
                <a:solidFill>
                  <a:prstClr val="black"/>
                </a:solidFill>
                <a:latin typeface="Arial"/>
              </a:rPr>
              <a:t>  Step– Invention communication</a:t>
            </a:r>
          </a:p>
        </p:txBody>
      </p:sp>
      <p:sp>
        <p:nvSpPr>
          <p:cNvPr id="7" name="Title 1"/>
          <p:cNvSpPr>
            <a:spLocks noGrp="1"/>
          </p:cNvSpPr>
          <p:nvPr>
            <p:ph type="title"/>
          </p:nvPr>
        </p:nvSpPr>
        <p:spPr>
          <a:xfrm>
            <a:off x="457200" y="-99392"/>
            <a:ext cx="7467600" cy="1143000"/>
          </a:xfrm>
        </p:spPr>
        <p:txBody>
          <a:bodyPr/>
          <a:lstStyle/>
          <a:p>
            <a:r>
              <a:rPr lang="en-GB" dirty="0"/>
              <a:t>The IP CODE of ULISBOA</a:t>
            </a:r>
          </a:p>
        </p:txBody>
      </p:sp>
    </p:spTree>
    <p:extLst>
      <p:ext uri="{BB962C8B-B14F-4D97-AF65-F5344CB8AC3E}">
        <p14:creationId xmlns:p14="http://schemas.microsoft.com/office/powerpoint/2010/main" val="28620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INVENTION VS INNOVATION</a:t>
            </a:r>
          </a:p>
        </p:txBody>
      </p:sp>
      <p:sp>
        <p:nvSpPr>
          <p:cNvPr id="3" name="Content Placeholder 2"/>
          <p:cNvSpPr>
            <a:spLocks noGrp="1"/>
          </p:cNvSpPr>
          <p:nvPr>
            <p:ph idx="1"/>
          </p:nvPr>
        </p:nvSpPr>
        <p:spPr>
          <a:xfrm>
            <a:off x="1331640" y="3753507"/>
            <a:ext cx="7467600" cy="2116832"/>
          </a:xfrm>
        </p:spPr>
        <p:txBody>
          <a:bodyPr>
            <a:normAutofit/>
          </a:bodyPr>
          <a:lstStyle/>
          <a:p>
            <a:pPr marL="36576" indent="0" algn="r">
              <a:buNone/>
            </a:pPr>
            <a:r>
              <a:rPr lang="en-US" sz="6000" dirty="0"/>
              <a:t>WHAT IS THE MAIN DIFFERENCE?</a:t>
            </a:r>
          </a:p>
        </p:txBody>
      </p:sp>
    </p:spTree>
    <p:extLst>
      <p:ext uri="{BB962C8B-B14F-4D97-AF65-F5344CB8AC3E}">
        <p14:creationId xmlns:p14="http://schemas.microsoft.com/office/powerpoint/2010/main" val="2414980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237654" y="1417638"/>
            <a:ext cx="2419379" cy="2308324"/>
          </a:xfrm>
          <a:prstGeom prst="rect">
            <a:avLst/>
          </a:prstGeom>
          <a:solidFill>
            <a:schemeClr val="bg1"/>
          </a:solidFill>
          <a:ln>
            <a:solidFill>
              <a:srgbClr val="C82556"/>
            </a:solidFill>
          </a:ln>
        </p:spPr>
        <p:txBody>
          <a:bodyPr wrap="square" rtlCol="0">
            <a:spAutoFit/>
          </a:bodyPr>
          <a:lstStyle/>
          <a:p>
            <a:r>
              <a:rPr lang="en-US" dirty="0"/>
              <a:t>A system of intertwined pieces of metal that is joined up by another larger metal piece in a successive way, up and down.</a:t>
            </a:r>
          </a:p>
          <a:p>
            <a:endParaRPr lang="en-US" dirty="0"/>
          </a:p>
        </p:txBody>
      </p:sp>
      <p:sp>
        <p:nvSpPr>
          <p:cNvPr id="11" name="TextBox 10"/>
          <p:cNvSpPr txBox="1"/>
          <p:nvPr/>
        </p:nvSpPr>
        <p:spPr>
          <a:xfrm>
            <a:off x="257847" y="1738413"/>
            <a:ext cx="2419379" cy="1200329"/>
          </a:xfrm>
          <a:prstGeom prst="rect">
            <a:avLst/>
          </a:prstGeom>
          <a:solidFill>
            <a:schemeClr val="bg1"/>
          </a:solidFill>
          <a:ln>
            <a:solidFill>
              <a:srgbClr val="C82556"/>
            </a:solidFill>
          </a:ln>
        </p:spPr>
        <p:txBody>
          <a:bodyPr wrap="square" rtlCol="0">
            <a:spAutoFit/>
          </a:bodyPr>
          <a:lstStyle/>
          <a:p>
            <a:r>
              <a:rPr lang="en-US" dirty="0"/>
              <a:t>A system made of aluminum with turns that holds paper</a:t>
            </a:r>
          </a:p>
          <a:p>
            <a:endParaRPr lang="en-US" dirty="0"/>
          </a:p>
        </p:txBody>
      </p:sp>
      <p:sp>
        <p:nvSpPr>
          <p:cNvPr id="4" name="Title 3"/>
          <p:cNvSpPr>
            <a:spLocks noGrp="1"/>
          </p:cNvSpPr>
          <p:nvPr>
            <p:ph type="title"/>
          </p:nvPr>
        </p:nvSpPr>
        <p:spPr>
          <a:xfrm>
            <a:off x="457200" y="125760"/>
            <a:ext cx="7467600" cy="1143000"/>
          </a:xfrm>
        </p:spPr>
        <p:txBody>
          <a:bodyPr/>
          <a:lstStyle/>
          <a:p>
            <a:r>
              <a:rPr lang="en-US" dirty="0"/>
              <a:t>INVENTION</a:t>
            </a:r>
          </a:p>
        </p:txBody>
      </p:sp>
      <p:sp>
        <p:nvSpPr>
          <p:cNvPr id="13" name="TextBox 12"/>
          <p:cNvSpPr txBox="1"/>
          <p:nvPr/>
        </p:nvSpPr>
        <p:spPr>
          <a:xfrm>
            <a:off x="6279126" y="1452218"/>
            <a:ext cx="2419379" cy="1754327"/>
          </a:xfrm>
          <a:prstGeom prst="rect">
            <a:avLst/>
          </a:prstGeom>
          <a:solidFill>
            <a:schemeClr val="bg1"/>
          </a:solidFill>
          <a:ln>
            <a:solidFill>
              <a:srgbClr val="C82556"/>
            </a:solidFill>
          </a:ln>
        </p:spPr>
        <p:txBody>
          <a:bodyPr wrap="square" rtlCol="0">
            <a:spAutoFit/>
          </a:bodyPr>
          <a:lstStyle/>
          <a:p>
            <a:r>
              <a:rPr lang="en-US" dirty="0"/>
              <a:t>An electric pump linked to a suction system can push in objects and small particles from the environment</a:t>
            </a:r>
          </a:p>
        </p:txBody>
      </p:sp>
      <p:sp>
        <p:nvSpPr>
          <p:cNvPr id="14" name="TextBox 13"/>
          <p:cNvSpPr txBox="1"/>
          <p:nvPr/>
        </p:nvSpPr>
        <p:spPr>
          <a:xfrm>
            <a:off x="203322" y="3933056"/>
            <a:ext cx="2419379" cy="2308324"/>
          </a:xfrm>
          <a:prstGeom prst="rect">
            <a:avLst/>
          </a:prstGeom>
          <a:solidFill>
            <a:schemeClr val="bg1"/>
          </a:solidFill>
          <a:ln>
            <a:solidFill>
              <a:srgbClr val="C82556"/>
            </a:solidFill>
          </a:ln>
        </p:spPr>
        <p:txBody>
          <a:bodyPr wrap="square" rtlCol="0">
            <a:spAutoFit/>
          </a:bodyPr>
          <a:lstStyle/>
          <a:p>
            <a:r>
              <a:rPr lang="en-US" dirty="0"/>
              <a:t>Production of an artificial circular double stranded DNA containing an origin of replication, a </a:t>
            </a:r>
            <a:r>
              <a:rPr lang="en-US" dirty="0" err="1"/>
              <a:t>polylinker</a:t>
            </a:r>
            <a:r>
              <a:rPr lang="en-US" dirty="0"/>
              <a:t> and an antibiotic resistant gene</a:t>
            </a:r>
          </a:p>
        </p:txBody>
      </p:sp>
      <p:sp>
        <p:nvSpPr>
          <p:cNvPr id="15" name="TextBox 14"/>
          <p:cNvSpPr txBox="1"/>
          <p:nvPr/>
        </p:nvSpPr>
        <p:spPr>
          <a:xfrm>
            <a:off x="3237654" y="4547121"/>
            <a:ext cx="2419379" cy="923330"/>
          </a:xfrm>
          <a:prstGeom prst="rect">
            <a:avLst/>
          </a:prstGeom>
          <a:solidFill>
            <a:schemeClr val="bg1"/>
          </a:solidFill>
          <a:ln>
            <a:solidFill>
              <a:srgbClr val="C82556"/>
            </a:solidFill>
          </a:ln>
        </p:spPr>
        <p:txBody>
          <a:bodyPr wrap="square" rtlCol="0">
            <a:spAutoFit/>
          </a:bodyPr>
          <a:lstStyle/>
          <a:p>
            <a:r>
              <a:rPr lang="en-US" dirty="0"/>
              <a:t>Isolation of a fluorescent protein form a water mollusk. </a:t>
            </a:r>
          </a:p>
        </p:txBody>
      </p:sp>
      <p:sp>
        <p:nvSpPr>
          <p:cNvPr id="16" name="TextBox 15"/>
          <p:cNvSpPr txBox="1"/>
          <p:nvPr/>
        </p:nvSpPr>
        <p:spPr>
          <a:xfrm>
            <a:off x="6290849" y="4293096"/>
            <a:ext cx="2419379" cy="1477328"/>
          </a:xfrm>
          <a:prstGeom prst="rect">
            <a:avLst/>
          </a:prstGeom>
          <a:solidFill>
            <a:schemeClr val="bg1"/>
          </a:solidFill>
          <a:ln>
            <a:solidFill>
              <a:srgbClr val="C82556"/>
            </a:solidFill>
          </a:ln>
        </p:spPr>
        <p:txBody>
          <a:bodyPr wrap="square" rtlCol="0">
            <a:spAutoFit/>
          </a:bodyPr>
          <a:lstStyle/>
          <a:p>
            <a:r>
              <a:rPr lang="en-US" dirty="0"/>
              <a:t>An aluminum foil covered capsule for moisture and humidity tightness for coffee storage. </a:t>
            </a:r>
          </a:p>
        </p:txBody>
      </p:sp>
    </p:spTree>
    <p:extLst>
      <p:ext uri="{BB962C8B-B14F-4D97-AF65-F5344CB8AC3E}">
        <p14:creationId xmlns:p14="http://schemas.microsoft.com/office/powerpoint/2010/main" val="1504545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 </a:t>
            </a:r>
          </a:p>
        </p:txBody>
      </p:sp>
      <p:sp>
        <p:nvSpPr>
          <p:cNvPr id="3" name="Content Placeholder 2"/>
          <p:cNvSpPr>
            <a:spLocks noGrp="1"/>
          </p:cNvSpPr>
          <p:nvPr>
            <p:ph idx="1"/>
          </p:nvPr>
        </p:nvSpPr>
        <p:spPr/>
        <p:txBody>
          <a:bodyPr>
            <a:normAutofit/>
          </a:bodyPr>
          <a:lstStyle/>
          <a:p>
            <a:pPr marL="36576" indent="0" algn="ctr">
              <a:buNone/>
            </a:pPr>
            <a:r>
              <a:rPr lang="en-GB" sz="4400" dirty="0"/>
              <a:t>INVENTION</a:t>
            </a:r>
          </a:p>
          <a:p>
            <a:pPr marL="36576" indent="0" algn="ctr">
              <a:buNone/>
            </a:pPr>
            <a:r>
              <a:rPr lang="en-GB" sz="4400" dirty="0"/>
              <a:t>+</a:t>
            </a:r>
          </a:p>
          <a:p>
            <a:pPr marL="36576" indent="0" algn="ctr">
              <a:buNone/>
            </a:pPr>
            <a:r>
              <a:rPr lang="en-GB" sz="4400" dirty="0"/>
              <a:t>EXPLOITATION</a:t>
            </a:r>
          </a:p>
          <a:p>
            <a:pPr marL="36576" indent="0" algn="ctr">
              <a:buNone/>
            </a:pPr>
            <a:r>
              <a:rPr lang="en-GB" sz="4400" dirty="0"/>
              <a:t>=</a:t>
            </a:r>
          </a:p>
        </p:txBody>
      </p:sp>
      <p:pic>
        <p:nvPicPr>
          <p:cNvPr id="4" name="Picture 3"/>
          <p:cNvPicPr>
            <a:picLocks noChangeAspect="1"/>
          </p:cNvPicPr>
          <p:nvPr/>
        </p:nvPicPr>
        <p:blipFill>
          <a:blip r:embed="rId2"/>
          <a:stretch>
            <a:fillRect/>
          </a:stretch>
        </p:blipFill>
        <p:spPr>
          <a:xfrm>
            <a:off x="6228184" y="1340768"/>
            <a:ext cx="1184995" cy="1184995"/>
          </a:xfrm>
          <a:prstGeom prst="rect">
            <a:avLst/>
          </a:prstGeom>
        </p:spPr>
      </p:pic>
      <p:pic>
        <p:nvPicPr>
          <p:cNvPr id="5" name="Picture 4"/>
          <p:cNvPicPr>
            <a:picLocks noChangeAspect="1"/>
          </p:cNvPicPr>
          <p:nvPr/>
        </p:nvPicPr>
        <p:blipFill>
          <a:blip r:embed="rId3"/>
          <a:stretch>
            <a:fillRect/>
          </a:stretch>
        </p:blipFill>
        <p:spPr>
          <a:xfrm>
            <a:off x="6588224" y="3136124"/>
            <a:ext cx="1117194" cy="796932"/>
          </a:xfrm>
          <a:prstGeom prst="rect">
            <a:avLst/>
          </a:prstGeom>
        </p:spPr>
      </p:pic>
      <p:pic>
        <p:nvPicPr>
          <p:cNvPr id="6" name="Picture 5"/>
          <p:cNvPicPr>
            <a:picLocks noChangeAspect="1"/>
          </p:cNvPicPr>
          <p:nvPr/>
        </p:nvPicPr>
        <p:blipFill>
          <a:blip r:embed="rId4"/>
          <a:stretch>
            <a:fillRect/>
          </a:stretch>
        </p:blipFill>
        <p:spPr>
          <a:xfrm>
            <a:off x="2915816" y="4725144"/>
            <a:ext cx="2882404" cy="1916726"/>
          </a:xfrm>
          <a:prstGeom prst="rect">
            <a:avLst/>
          </a:prstGeom>
        </p:spPr>
      </p:pic>
    </p:spTree>
    <p:extLst>
      <p:ext uri="{BB962C8B-B14F-4D97-AF65-F5344CB8AC3E}">
        <p14:creationId xmlns:p14="http://schemas.microsoft.com/office/powerpoint/2010/main" val="331529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a:t>
            </a:r>
          </a:p>
        </p:txBody>
      </p:sp>
      <p:sp>
        <p:nvSpPr>
          <p:cNvPr id="3" name="Content Placeholder 2"/>
          <p:cNvSpPr>
            <a:spLocks noGrp="1"/>
          </p:cNvSpPr>
          <p:nvPr>
            <p:ph idx="1"/>
          </p:nvPr>
        </p:nvSpPr>
        <p:spPr/>
        <p:txBody>
          <a:bodyPr>
            <a:normAutofit/>
          </a:bodyPr>
          <a:lstStyle/>
          <a:p>
            <a:pPr marL="36576" indent="0" algn="ctr">
              <a:buNone/>
            </a:pPr>
            <a:r>
              <a:rPr lang="en-GB" sz="4400" dirty="0"/>
              <a:t>NO IMPACT</a:t>
            </a:r>
          </a:p>
          <a:p>
            <a:pPr marL="36576" indent="0" algn="ctr">
              <a:buNone/>
            </a:pPr>
            <a:endParaRPr lang="en-GB" sz="4400" dirty="0"/>
          </a:p>
          <a:p>
            <a:pPr marL="36576" indent="0" algn="ctr">
              <a:buNone/>
            </a:pPr>
            <a:r>
              <a:rPr lang="en-GB" sz="4400" dirty="0"/>
              <a:t>NO</a:t>
            </a:r>
          </a:p>
        </p:txBody>
      </p:sp>
      <p:pic>
        <p:nvPicPr>
          <p:cNvPr id="6" name="Picture 5"/>
          <p:cNvPicPr>
            <a:picLocks noChangeAspect="1"/>
          </p:cNvPicPr>
          <p:nvPr/>
        </p:nvPicPr>
        <p:blipFill>
          <a:blip r:embed="rId2"/>
          <a:stretch>
            <a:fillRect/>
          </a:stretch>
        </p:blipFill>
        <p:spPr>
          <a:xfrm>
            <a:off x="2915816" y="3960546"/>
            <a:ext cx="2882404" cy="1916726"/>
          </a:xfrm>
          <a:prstGeom prst="rect">
            <a:avLst/>
          </a:prstGeom>
        </p:spPr>
      </p:pic>
      <p:sp>
        <p:nvSpPr>
          <p:cNvPr id="7" name="Down Arrow 6"/>
          <p:cNvSpPr/>
          <p:nvPr/>
        </p:nvSpPr>
        <p:spPr>
          <a:xfrm>
            <a:off x="3995936" y="2348880"/>
            <a:ext cx="432048" cy="93407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72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6576" indent="0" algn="ctr">
              <a:buNone/>
            </a:pPr>
            <a:r>
              <a:rPr lang="en-US" sz="4400" dirty="0"/>
              <a:t>LEONARDO DA VINCI</a:t>
            </a:r>
          </a:p>
          <a:p>
            <a:pPr marL="36576" indent="0" algn="ctr">
              <a:buNone/>
            </a:pPr>
            <a:endParaRPr lang="en-US" sz="4400" dirty="0"/>
          </a:p>
          <a:p>
            <a:pPr marL="36576" indent="0" algn="ctr">
              <a:buNone/>
            </a:pPr>
            <a:r>
              <a:rPr lang="en-US" sz="4400" dirty="0">
                <a:solidFill>
                  <a:srgbClr val="FF0000"/>
                </a:solidFill>
              </a:rPr>
              <a:t>VS</a:t>
            </a:r>
          </a:p>
          <a:p>
            <a:pPr marL="36576" indent="0" algn="ctr">
              <a:buNone/>
            </a:pPr>
            <a:endParaRPr lang="en-US" sz="4400" dirty="0"/>
          </a:p>
          <a:p>
            <a:pPr marL="36576" indent="0" algn="ctr">
              <a:buNone/>
            </a:pPr>
            <a:r>
              <a:rPr lang="en-US" sz="4400" dirty="0"/>
              <a:t>THOMAS EDISON</a:t>
            </a:r>
          </a:p>
        </p:txBody>
      </p:sp>
      <p:sp>
        <p:nvSpPr>
          <p:cNvPr id="4" name="Title 1"/>
          <p:cNvSpPr>
            <a:spLocks noGrp="1"/>
          </p:cNvSpPr>
          <p:nvPr>
            <p:ph type="title"/>
          </p:nvPr>
        </p:nvSpPr>
        <p:spPr>
          <a:xfrm>
            <a:off x="457200" y="274638"/>
            <a:ext cx="7467600" cy="1143000"/>
          </a:xfrm>
        </p:spPr>
        <p:txBody>
          <a:bodyPr/>
          <a:lstStyle/>
          <a:p>
            <a:r>
              <a:rPr lang="en-GB" dirty="0"/>
              <a:t>INNOVATION</a:t>
            </a:r>
          </a:p>
        </p:txBody>
      </p:sp>
    </p:spTree>
    <p:extLst>
      <p:ext uri="{BB962C8B-B14F-4D97-AF65-F5344CB8AC3E}">
        <p14:creationId xmlns:p14="http://schemas.microsoft.com/office/powerpoint/2010/main" val="835324658"/>
      </p:ext>
    </p:extLst>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3214</TotalTime>
  <Words>1222</Words>
  <Application>Microsoft Macintosh PowerPoint</Application>
  <PresentationFormat>Apresentação no Ecrã (4:3)</PresentationFormat>
  <Paragraphs>188</Paragraphs>
  <Slides>45</Slides>
  <Notes>2</Notes>
  <HiddenSlides>0</HiddenSlides>
  <MMClips>0</MMClips>
  <ScaleCrop>false</ScaleCrop>
  <HeadingPairs>
    <vt:vector size="6" baseType="variant">
      <vt:variant>
        <vt:lpstr>Tipos de letra usados</vt:lpstr>
      </vt:variant>
      <vt:variant>
        <vt:i4>5</vt:i4>
      </vt:variant>
      <vt:variant>
        <vt:lpstr>Tema</vt:lpstr>
      </vt:variant>
      <vt:variant>
        <vt:i4>2</vt:i4>
      </vt:variant>
      <vt:variant>
        <vt:lpstr>Títulos dos diapositivos</vt:lpstr>
      </vt:variant>
      <vt:variant>
        <vt:i4>45</vt:i4>
      </vt:variant>
    </vt:vector>
  </HeadingPairs>
  <TitlesOfParts>
    <vt:vector size="52" baseType="lpstr">
      <vt:lpstr>Arial</vt:lpstr>
      <vt:lpstr>Calibri</vt:lpstr>
      <vt:lpstr>Franklin Gothic Book</vt:lpstr>
      <vt:lpstr>Verdana</vt:lpstr>
      <vt:lpstr>Wingdings 2</vt:lpstr>
      <vt:lpstr>Technic</vt:lpstr>
      <vt:lpstr>Custom Design</vt:lpstr>
      <vt:lpstr>Apresentação do PowerPoint</vt:lpstr>
      <vt:lpstr>SUMÁRIO</vt:lpstr>
      <vt:lpstr>INNOVATION </vt:lpstr>
      <vt:lpstr>Apresentação do PowerPoint</vt:lpstr>
      <vt:lpstr>INVENTION VS INNOVATION</vt:lpstr>
      <vt:lpstr>INVENTION</vt:lpstr>
      <vt:lpstr>INNOVATION </vt:lpstr>
      <vt:lpstr>INNOVATION</vt:lpstr>
      <vt:lpstr>INNOVATION</vt:lpstr>
      <vt:lpstr>INNOVATION</vt:lpstr>
      <vt:lpstr>INVENTION</vt:lpstr>
      <vt:lpstr>INNOVATION</vt:lpstr>
      <vt:lpstr>INVENTION</vt:lpstr>
      <vt:lpstr>INVENTION</vt:lpstr>
      <vt:lpstr>INVENTION</vt:lpstr>
      <vt:lpstr>INVENTION</vt:lpstr>
      <vt:lpstr>INVENTION</vt:lpstr>
      <vt:lpstr>INNOVATING TAKES TIME!</vt:lpstr>
      <vt:lpstr>INNOVATION </vt:lpstr>
      <vt:lpstr>Apresentação do PowerPoint</vt:lpstr>
      <vt:lpstr>Apresentação do PowerPoint</vt:lpstr>
      <vt:lpstr>Apresentação do PowerPoint</vt:lpstr>
      <vt:lpstr>INNOVATION </vt:lpstr>
      <vt:lpstr>CLOSED INNOVATION</vt:lpstr>
      <vt:lpstr>OPEN INNOVATION </vt:lpstr>
      <vt:lpstr>OPEN INNOVATION </vt:lpstr>
      <vt:lpstr>Apresentação do PowerPoint</vt:lpstr>
      <vt:lpstr>100 USES EXERCISE</vt:lpstr>
      <vt:lpstr>TWO BUCKETS EXERCISE</vt:lpstr>
      <vt:lpstr>INNOVATION </vt:lpstr>
      <vt:lpstr>Apresentação do PowerPoint</vt:lpstr>
      <vt:lpstr>Intellectual Property </vt:lpstr>
      <vt:lpstr>Apresentação do PowerPoint</vt:lpstr>
      <vt:lpstr>PATENTS</vt:lpstr>
      <vt:lpstr>Apresentação do PowerPoint</vt:lpstr>
      <vt:lpstr>Apresentação do PowerPoint</vt:lpstr>
      <vt:lpstr>PATENTS</vt:lpstr>
      <vt:lpstr>Apresentação do PowerPoint</vt:lpstr>
      <vt:lpstr>Apresentação do PowerPoint</vt:lpstr>
      <vt:lpstr>Apresentação do PowerPoint</vt:lpstr>
      <vt:lpstr>Apresentação do PowerPoint</vt:lpstr>
      <vt:lpstr>The IP CODE of ULISBOA</vt:lpstr>
      <vt:lpstr>Apresentação do PowerPoint</vt:lpstr>
      <vt:lpstr>Apresentação do PowerPoint</vt:lpstr>
      <vt:lpstr>The IP CODE of ULISBOA</vt:lpstr>
    </vt:vector>
  </TitlesOfParts>
  <Company>BIOALVO SA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Helena  Vieira</dc:creator>
  <cp:lastModifiedBy>Microsoft Office User</cp:lastModifiedBy>
  <cp:revision>86</cp:revision>
  <dcterms:created xsi:type="dcterms:W3CDTF">2011-02-07T15:57:08Z</dcterms:created>
  <dcterms:modified xsi:type="dcterms:W3CDTF">2018-09-11T13:30:50Z</dcterms:modified>
</cp:coreProperties>
</file>